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79"/>
  </p:notesMasterIdLst>
  <p:sldIdLst>
    <p:sldId id="296" r:id="rId2"/>
    <p:sldId id="361" r:id="rId3"/>
    <p:sldId id="365" r:id="rId4"/>
    <p:sldId id="295" r:id="rId5"/>
    <p:sldId id="354" r:id="rId6"/>
    <p:sldId id="355" r:id="rId7"/>
    <p:sldId id="356" r:id="rId8"/>
    <p:sldId id="357" r:id="rId9"/>
    <p:sldId id="358" r:id="rId10"/>
    <p:sldId id="359" r:id="rId11"/>
    <p:sldId id="360" r:id="rId12"/>
    <p:sldId id="260" r:id="rId13"/>
    <p:sldId id="261" r:id="rId14"/>
    <p:sldId id="262" r:id="rId15"/>
    <p:sldId id="299" r:id="rId16"/>
    <p:sldId id="347" r:id="rId17"/>
    <p:sldId id="345" r:id="rId18"/>
    <p:sldId id="267" r:id="rId19"/>
    <p:sldId id="268" r:id="rId20"/>
    <p:sldId id="302" r:id="rId21"/>
    <p:sldId id="346" r:id="rId22"/>
    <p:sldId id="349" r:id="rId23"/>
    <p:sldId id="350" r:id="rId24"/>
    <p:sldId id="352" r:id="rId25"/>
    <p:sldId id="351" r:id="rId26"/>
    <p:sldId id="353" r:id="rId27"/>
    <p:sldId id="273" r:id="rId28"/>
    <p:sldId id="274" r:id="rId29"/>
    <p:sldId id="275" r:id="rId30"/>
    <p:sldId id="276" r:id="rId31"/>
    <p:sldId id="277" r:id="rId32"/>
    <p:sldId id="284" r:id="rId33"/>
    <p:sldId id="278" r:id="rId34"/>
    <p:sldId id="373" r:id="rId35"/>
    <p:sldId id="366" r:id="rId36"/>
    <p:sldId id="367" r:id="rId37"/>
    <p:sldId id="368" r:id="rId38"/>
    <p:sldId id="374" r:id="rId39"/>
    <p:sldId id="375" r:id="rId40"/>
    <p:sldId id="376" r:id="rId41"/>
    <p:sldId id="377" r:id="rId42"/>
    <p:sldId id="378" r:id="rId43"/>
    <p:sldId id="379" r:id="rId44"/>
    <p:sldId id="380" r:id="rId45"/>
    <p:sldId id="381" r:id="rId46"/>
    <p:sldId id="382" r:id="rId47"/>
    <p:sldId id="369" r:id="rId48"/>
    <p:sldId id="383" r:id="rId49"/>
    <p:sldId id="384" r:id="rId50"/>
    <p:sldId id="385" r:id="rId51"/>
    <p:sldId id="386" r:id="rId52"/>
    <p:sldId id="387" r:id="rId53"/>
    <p:sldId id="388" r:id="rId54"/>
    <p:sldId id="389" r:id="rId55"/>
    <p:sldId id="390" r:id="rId56"/>
    <p:sldId id="391" r:id="rId57"/>
    <p:sldId id="392" r:id="rId58"/>
    <p:sldId id="371" r:id="rId59"/>
    <p:sldId id="393" r:id="rId60"/>
    <p:sldId id="394" r:id="rId61"/>
    <p:sldId id="395" r:id="rId62"/>
    <p:sldId id="396" r:id="rId63"/>
    <p:sldId id="397" r:id="rId64"/>
    <p:sldId id="398" r:id="rId65"/>
    <p:sldId id="399" r:id="rId66"/>
    <p:sldId id="400" r:id="rId67"/>
    <p:sldId id="401" r:id="rId68"/>
    <p:sldId id="402" r:id="rId69"/>
    <p:sldId id="403" r:id="rId70"/>
    <p:sldId id="404" r:id="rId71"/>
    <p:sldId id="405" r:id="rId72"/>
    <p:sldId id="406" r:id="rId73"/>
    <p:sldId id="407" r:id="rId74"/>
    <p:sldId id="408" r:id="rId75"/>
    <p:sldId id="409" r:id="rId76"/>
    <p:sldId id="410" r:id="rId77"/>
    <p:sldId id="411" r:id="rId7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1"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4644"/>
    </p:cViewPr>
  </p:outlineViewPr>
  <p:notesTextViewPr>
    <p:cViewPr>
      <p:scale>
        <a:sx n="100" d="100"/>
        <a:sy n="100" d="100"/>
      </p:scale>
      <p:origin x="0" y="0"/>
    </p:cViewPr>
  </p:notesTextViewPr>
  <p:sorterViewPr>
    <p:cViewPr>
      <p:scale>
        <a:sx n="66" d="100"/>
        <a:sy n="66" d="100"/>
      </p:scale>
      <p:origin x="0" y="255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16D7B9-C4F3-4D9C-833E-F40713C200BD}" type="datetimeFigureOut">
              <a:rPr lang="pl-PL" smtClean="0"/>
              <a:pPr/>
              <a:t>2013-04-03</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42D8BF-8EF2-485A-8C78-5C993FC2F8B2}" type="slidenum">
              <a:rPr lang="pl-PL" smtClean="0"/>
              <a:pPr/>
              <a:t>‹#›</a:t>
            </a:fld>
            <a:endParaRPr lang="pl-PL"/>
          </a:p>
        </p:txBody>
      </p:sp>
    </p:spTree>
    <p:extLst>
      <p:ext uri="{BB962C8B-B14F-4D97-AF65-F5344CB8AC3E}">
        <p14:creationId xmlns="" xmlns:p14="http://schemas.microsoft.com/office/powerpoint/2010/main" val="40639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C42D8BF-8EF2-485A-8C78-5C993FC2F8B2}" type="slidenum">
              <a:rPr lang="pl-PL" smtClean="0"/>
              <a:pPr/>
              <a:t>33</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C42D8BF-8EF2-485A-8C78-5C993FC2F8B2}" type="slidenum">
              <a:rPr lang="pl-PL" smtClean="0"/>
              <a:pPr/>
              <a:t>48</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C42D8BF-8EF2-485A-8C78-5C993FC2F8B2}" type="slidenum">
              <a:rPr lang="pl-PL" smtClean="0"/>
              <a:pPr/>
              <a:t>51</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C42D8BF-8EF2-485A-8C78-5C993FC2F8B2}" type="slidenum">
              <a:rPr lang="pl-PL" smtClean="0"/>
              <a:pPr/>
              <a:t>55</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C42D8BF-8EF2-485A-8C78-5C993FC2F8B2}" type="slidenum">
              <a:rPr lang="pl-PL" smtClean="0"/>
              <a:pPr/>
              <a:t>56</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C42D8BF-8EF2-485A-8C78-5C993FC2F8B2}" type="slidenum">
              <a:rPr lang="pl-PL" smtClean="0"/>
              <a:pPr/>
              <a:t>57</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C42D8BF-8EF2-485A-8C78-5C993FC2F8B2}" type="slidenum">
              <a:rPr lang="pl-PL" smtClean="0"/>
              <a:pPr/>
              <a:t>68</a:t>
            </a:fld>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C42D8BF-8EF2-485A-8C78-5C993FC2F8B2}" type="slidenum">
              <a:rPr lang="pl-PL" smtClean="0"/>
              <a:pPr/>
              <a:t>74</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Prostokąt z rogami zaokrąglonymi po przekątnej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ytuł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pl-PL" smtClean="0"/>
              <a:t>Kliknij, aby edytować styl</a:t>
            </a:r>
            <a:endParaRPr kumimoji="0" lang="en-US"/>
          </a:p>
        </p:txBody>
      </p:sp>
      <p:sp>
        <p:nvSpPr>
          <p:cNvPr id="9" name="Podtytuł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sp>
        <p:nvSpPr>
          <p:cNvPr id="10" name="Symbol zastępczy daty 9"/>
          <p:cNvSpPr>
            <a:spLocks noGrp="1"/>
          </p:cNvSpPr>
          <p:nvPr>
            <p:ph type="dt" sz="half" idx="10"/>
          </p:nvPr>
        </p:nvSpPr>
        <p:spPr>
          <a:xfrm>
            <a:off x="5562600" y="6509004"/>
            <a:ext cx="3002280" cy="274320"/>
          </a:xfrm>
        </p:spPr>
        <p:txBody>
          <a:bodyPr vert="horz" rtlCol="0"/>
          <a:lstStyle>
            <a:extLst/>
          </a:lstStyle>
          <a:p>
            <a:fld id="{B6D307F3-E828-4B46-A7F4-116A73342198}" type="datetimeFigureOut">
              <a:rPr lang="pl-PL" smtClean="0"/>
              <a:pPr/>
              <a:t>2013-04-03</a:t>
            </a:fld>
            <a:endParaRPr lang="pl-PL"/>
          </a:p>
        </p:txBody>
      </p:sp>
      <p:sp>
        <p:nvSpPr>
          <p:cNvPr id="11" name="Symbol zastępczy numeru slajdu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E07ACD88-9912-4F9F-8119-1514EFFCC193}" type="slidenum">
              <a:rPr lang="pl-PL" smtClean="0"/>
              <a:pPr/>
              <a:t>‹#›</a:t>
            </a:fld>
            <a:endParaRPr lang="pl-PL"/>
          </a:p>
        </p:txBody>
      </p:sp>
      <p:sp>
        <p:nvSpPr>
          <p:cNvPr id="12" name="Symbol zastępczy stopki 11"/>
          <p:cNvSpPr>
            <a:spLocks noGrp="1"/>
          </p:cNvSpPr>
          <p:nvPr>
            <p:ph type="ftr" sz="quarter" idx="12"/>
          </p:nvPr>
        </p:nvSpPr>
        <p:spPr>
          <a:xfrm>
            <a:off x="1600200" y="6509004"/>
            <a:ext cx="3907464" cy="274320"/>
          </a:xfrm>
        </p:spPr>
        <p:txBody>
          <a:bodyPr vert="horz" rtlCol="0"/>
          <a:lstStyle>
            <a:extLst/>
          </a:lstStyle>
          <a:p>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B6D307F3-E828-4B46-A7F4-116A73342198}" type="datetimeFigureOut">
              <a:rPr lang="pl-PL" smtClean="0"/>
              <a:pPr/>
              <a:t>2013-04-03</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E07ACD88-9912-4F9F-8119-1514EFFCC193}"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lvl1pPr algn="l">
              <a:defRPr/>
            </a:lvl1pPr>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B6D307F3-E828-4B46-A7F4-116A73342198}" type="datetimeFigureOut">
              <a:rPr lang="pl-PL" smtClean="0"/>
              <a:pPr/>
              <a:t>2013-04-03</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E07ACD88-9912-4F9F-8119-1514EFFCC193}"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7" name="Prostokąt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B6D307F3-E828-4B46-A7F4-116A73342198}" type="datetimeFigureOut">
              <a:rPr lang="pl-PL" smtClean="0"/>
              <a:pPr/>
              <a:t>2013-04-03</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E07ACD88-9912-4F9F-8119-1514EFFCC193}"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7" name="Prostokąt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8" name="Symbol zastępczy daty 7"/>
          <p:cNvSpPr>
            <a:spLocks noGrp="1"/>
          </p:cNvSpPr>
          <p:nvPr>
            <p:ph type="dt" sz="half" idx="10"/>
          </p:nvPr>
        </p:nvSpPr>
        <p:spPr>
          <a:xfrm>
            <a:off x="5562600" y="6513670"/>
            <a:ext cx="3002280" cy="274320"/>
          </a:xfrm>
        </p:spPr>
        <p:txBody>
          <a:bodyPr vert="horz" rtlCol="0"/>
          <a:lstStyle>
            <a:extLst/>
          </a:lstStyle>
          <a:p>
            <a:fld id="{B6D307F3-E828-4B46-A7F4-116A73342198}" type="datetimeFigureOut">
              <a:rPr lang="pl-PL" smtClean="0"/>
              <a:pPr/>
              <a:t>2013-04-03</a:t>
            </a:fld>
            <a:endParaRPr lang="pl-PL"/>
          </a:p>
        </p:txBody>
      </p:sp>
      <p:sp>
        <p:nvSpPr>
          <p:cNvPr id="9" name="Symbol zastępczy numeru slajdu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E07ACD88-9912-4F9F-8119-1514EFFCC193}" type="slidenum">
              <a:rPr lang="pl-PL" smtClean="0"/>
              <a:pPr/>
              <a:t>‹#›</a:t>
            </a:fld>
            <a:endParaRPr lang="pl-PL"/>
          </a:p>
        </p:txBody>
      </p:sp>
      <p:sp>
        <p:nvSpPr>
          <p:cNvPr id="10" name="Symbol zastępczy stopki 9"/>
          <p:cNvSpPr>
            <a:spLocks noGrp="1"/>
          </p:cNvSpPr>
          <p:nvPr>
            <p:ph type="ftr" sz="quarter" idx="12"/>
          </p:nvPr>
        </p:nvSpPr>
        <p:spPr>
          <a:xfrm>
            <a:off x="1600200" y="6513670"/>
            <a:ext cx="3907464" cy="274320"/>
          </a:xfrm>
        </p:spPr>
        <p:txBody>
          <a:bodyPr vert="horz" rtlCol="0"/>
          <a:lstStyle>
            <a:extLst/>
          </a:lstStyle>
          <a:p>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B6D307F3-E828-4B46-A7F4-116A73342198}" type="datetimeFigureOut">
              <a:rPr lang="pl-PL" smtClean="0"/>
              <a:pPr/>
              <a:t>2013-04-03</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a:xfrm>
            <a:off x="8641080" y="6514568"/>
            <a:ext cx="464288" cy="274320"/>
          </a:xfrm>
        </p:spPr>
        <p:txBody>
          <a:bodyPr/>
          <a:lstStyle>
            <a:extLst/>
          </a:lstStyle>
          <a:p>
            <a:fld id="{E07ACD88-9912-4F9F-8119-1514EFFCC193}" type="slidenum">
              <a:rPr lang="pl-PL" smtClean="0"/>
              <a:pPr/>
              <a:t>‹#›</a:t>
            </a:fld>
            <a:endParaRPr lang="pl-PL"/>
          </a:p>
        </p:txBody>
      </p:sp>
      <p:sp>
        <p:nvSpPr>
          <p:cNvPr id="10" name="Prostokąt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Prostokąt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Prostokąt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ytuł 1"/>
          <p:cNvSpPr>
            <a:spLocks noGrp="1"/>
          </p:cNvSpPr>
          <p:nvPr>
            <p:ph type="title"/>
          </p:nvPr>
        </p:nvSpPr>
        <p:spPr>
          <a:xfrm>
            <a:off x="457200" y="251948"/>
            <a:ext cx="8229600" cy="1143000"/>
          </a:xfrm>
        </p:spPr>
        <p:txBody>
          <a:bodyPr anchor="b"/>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B6D307F3-E828-4B46-A7F4-116A73342198}" type="datetimeFigureOut">
              <a:rPr lang="pl-PL" smtClean="0"/>
              <a:pPr/>
              <a:t>2013-04-03</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a:xfrm>
            <a:off x="8641080" y="6514568"/>
            <a:ext cx="464288" cy="274320"/>
          </a:xfrm>
        </p:spPr>
        <p:txBody>
          <a:bodyPr/>
          <a:lstStyle>
            <a:extLst/>
          </a:lstStyle>
          <a:p>
            <a:fld id="{E07ACD88-9912-4F9F-8119-1514EFFCC193}"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53218"/>
            <a:ext cx="8229600" cy="1143000"/>
          </a:xfrm>
        </p:spPr>
        <p:txBody>
          <a:bodyP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extLst/>
          </a:lstStyle>
          <a:p>
            <a:fld id="{B6D307F3-E828-4B46-A7F4-116A73342198}" type="datetimeFigureOut">
              <a:rPr lang="pl-PL" smtClean="0"/>
              <a:pPr/>
              <a:t>2013-04-03</a:t>
            </a:fld>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fld id="{E07ACD88-9912-4F9F-8119-1514EFFCC193}" type="slidenum">
              <a:rPr lang="pl-PL" smtClean="0"/>
              <a:pPr/>
              <a:t>‹#›</a:t>
            </a:fld>
            <a:endParaRPr lang="pl-PL"/>
          </a:p>
        </p:txBody>
      </p:sp>
      <p:sp>
        <p:nvSpPr>
          <p:cNvPr id="7" name="Prostokąt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fld id="{B6D307F3-E828-4B46-A7F4-116A73342198}" type="datetimeFigureOut">
              <a:rPr lang="pl-PL" smtClean="0"/>
              <a:pPr/>
              <a:t>2013-04-03</a:t>
            </a:fld>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fld id="{E07ACD88-9912-4F9F-8119-1514EFFCC193}"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2"/>
      </p:bgRef>
    </p:bg>
    <p:spTree>
      <p:nvGrpSpPr>
        <p:cNvPr id="1" name=""/>
        <p:cNvGrpSpPr/>
        <p:nvPr/>
      </p:nvGrpSpPr>
      <p:grpSpPr>
        <a:xfrm>
          <a:off x="0" y="0"/>
          <a:ext cx="0" cy="0"/>
          <a:chOff x="0" y="0"/>
          <a:chExt cx="0" cy="0"/>
        </a:xfrm>
      </p:grpSpPr>
      <p:sp>
        <p:nvSpPr>
          <p:cNvPr id="8" name="Prostokąt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4963136" y="304800"/>
            <a:ext cx="3931920" cy="762000"/>
          </a:xfrm>
        </p:spPr>
        <p:txBody>
          <a:bodyPr anchor="b"/>
          <a:lstStyle>
            <a:lvl1pPr marL="0" algn="r">
              <a:buNone/>
              <a:defRPr sz="2000" b="1"/>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9" name="Symbol zastępczy daty 8"/>
          <p:cNvSpPr>
            <a:spLocks noGrp="1"/>
          </p:cNvSpPr>
          <p:nvPr>
            <p:ph type="dt" sz="half" idx="10"/>
          </p:nvPr>
        </p:nvSpPr>
        <p:spPr>
          <a:xfrm>
            <a:off x="5562600" y="6513670"/>
            <a:ext cx="3002280" cy="274320"/>
          </a:xfrm>
        </p:spPr>
        <p:txBody>
          <a:bodyPr vert="horz" rtlCol="0"/>
          <a:lstStyle>
            <a:extLst/>
          </a:lstStyle>
          <a:p>
            <a:fld id="{B6D307F3-E828-4B46-A7F4-116A73342198}" type="datetimeFigureOut">
              <a:rPr lang="pl-PL" smtClean="0"/>
              <a:pPr/>
              <a:t>2013-04-03</a:t>
            </a:fld>
            <a:endParaRPr lang="pl-PL"/>
          </a:p>
        </p:txBody>
      </p:sp>
      <p:sp>
        <p:nvSpPr>
          <p:cNvPr id="10" name="Symbol zastępczy numeru slajdu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E07ACD88-9912-4F9F-8119-1514EFFCC193}" type="slidenum">
              <a:rPr lang="pl-PL" smtClean="0"/>
              <a:pPr/>
              <a:t>‹#›</a:t>
            </a:fld>
            <a:endParaRPr lang="pl-PL"/>
          </a:p>
        </p:txBody>
      </p:sp>
      <p:sp>
        <p:nvSpPr>
          <p:cNvPr id="11" name="Symbol zastępczy stopki 10"/>
          <p:cNvSpPr>
            <a:spLocks noGrp="1"/>
          </p:cNvSpPr>
          <p:nvPr>
            <p:ph type="ftr" sz="quarter" idx="12"/>
          </p:nvPr>
        </p:nvSpPr>
        <p:spPr>
          <a:xfrm>
            <a:off x="1600200" y="6513670"/>
            <a:ext cx="3907464" cy="274320"/>
          </a:xfrm>
        </p:spPr>
        <p:txBody>
          <a:bodyPr vert="horz" rtlCol="0"/>
          <a:lstStyle>
            <a:extLst/>
          </a:lstStyle>
          <a:p>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3040443" y="4724400"/>
            <a:ext cx="5486400" cy="664536"/>
          </a:xfrm>
        </p:spPr>
        <p:txBody>
          <a:bodyPr anchor="b"/>
          <a:lstStyle>
            <a:lvl1pPr marL="0" algn="r">
              <a:buNone/>
              <a:defRPr sz="2000" b="1"/>
            </a:lvl1pPr>
            <a:extLst/>
          </a:lstStyle>
          <a:p>
            <a:r>
              <a:rPr kumimoji="0" lang="pl-PL" smtClean="0"/>
              <a:t>Kliknij, aby edytować styl</a:t>
            </a:r>
            <a:endParaRPr kumimoji="0" lang="en-US"/>
          </a:p>
        </p:txBody>
      </p:sp>
      <p:sp>
        <p:nvSpPr>
          <p:cNvPr id="4" name="Symbol zastępczy tekstu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
        <p:nvSpPr>
          <p:cNvPr id="13" name="Symbol zastępczy obrazu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pl-PL" smtClean="0">
                <a:solidFill>
                  <a:schemeClr val="lt1"/>
                </a:solidFill>
                <a:latin typeface="+mn-lt"/>
                <a:ea typeface="+mn-ea"/>
                <a:cs typeface="+mn-cs"/>
              </a:rPr>
              <a:t>Kliknij ikonę, aby dodać obraz</a:t>
            </a:r>
            <a:endParaRPr kumimoji="0" lang="en-US" dirty="0">
              <a:solidFill>
                <a:schemeClr val="lt1"/>
              </a:solidFill>
              <a:latin typeface="+mn-lt"/>
              <a:ea typeface="+mn-ea"/>
              <a:cs typeface="+mn-cs"/>
            </a:endParaRPr>
          </a:p>
        </p:txBody>
      </p:sp>
      <p:sp>
        <p:nvSpPr>
          <p:cNvPr id="8" name="Symbol zastępczy daty 7"/>
          <p:cNvSpPr>
            <a:spLocks noGrp="1"/>
          </p:cNvSpPr>
          <p:nvPr>
            <p:ph type="dt" sz="half" idx="10"/>
          </p:nvPr>
        </p:nvSpPr>
        <p:spPr>
          <a:xfrm>
            <a:off x="5562600" y="6509004"/>
            <a:ext cx="3002280" cy="274320"/>
          </a:xfrm>
        </p:spPr>
        <p:txBody>
          <a:bodyPr vert="horz" rtlCol="0"/>
          <a:lstStyle>
            <a:extLst/>
          </a:lstStyle>
          <a:p>
            <a:fld id="{B6D307F3-E828-4B46-A7F4-116A73342198}" type="datetimeFigureOut">
              <a:rPr lang="pl-PL" smtClean="0"/>
              <a:pPr/>
              <a:t>2013-04-03</a:t>
            </a:fld>
            <a:endParaRPr lang="pl-PL"/>
          </a:p>
        </p:txBody>
      </p:sp>
      <p:sp>
        <p:nvSpPr>
          <p:cNvPr id="9" name="Symbol zastępczy numeru slajdu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E07ACD88-9912-4F9F-8119-1514EFFCC193}" type="slidenum">
              <a:rPr lang="pl-PL" smtClean="0"/>
              <a:pPr/>
              <a:t>‹#›</a:t>
            </a:fld>
            <a:endParaRPr lang="pl-PL"/>
          </a:p>
        </p:txBody>
      </p:sp>
      <p:sp>
        <p:nvSpPr>
          <p:cNvPr id="10" name="Symbol zastępczy stopki 9"/>
          <p:cNvSpPr>
            <a:spLocks noGrp="1"/>
          </p:cNvSpPr>
          <p:nvPr>
            <p:ph type="ftr" sz="quarter" idx="12"/>
          </p:nvPr>
        </p:nvSpPr>
        <p:spPr>
          <a:xfrm>
            <a:off x="1600200" y="6509004"/>
            <a:ext cx="3907464" cy="274320"/>
          </a:xfrm>
        </p:spPr>
        <p:txBody>
          <a:bodyPr vert="horz" rtlCol="0"/>
          <a:lstStyle>
            <a:extLst/>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rostokąt z rogami zaokrąglonymi po przekątnej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Symbol zastępczy stopki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pl-PL"/>
          </a:p>
        </p:txBody>
      </p:sp>
      <p:sp>
        <p:nvSpPr>
          <p:cNvPr id="14" name="Symbol zastępczy daty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B6D307F3-E828-4B46-A7F4-116A73342198}" type="datetimeFigureOut">
              <a:rPr lang="pl-PL" smtClean="0"/>
              <a:pPr/>
              <a:t>2013-04-03</a:t>
            </a:fld>
            <a:endParaRPr lang="pl-PL"/>
          </a:p>
        </p:txBody>
      </p:sp>
      <p:sp>
        <p:nvSpPr>
          <p:cNvPr id="23" name="Symbol zastępczy numeru slajdu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07ACD88-9912-4F9F-8119-1514EFFCC193}" type="slidenum">
              <a:rPr lang="pl-PL" smtClean="0"/>
              <a:pPr/>
              <a:t>‹#›</a:t>
            </a:fld>
            <a:endParaRPr lang="pl-PL"/>
          </a:p>
        </p:txBody>
      </p:sp>
      <p:sp>
        <p:nvSpPr>
          <p:cNvPr id="22" name="Symbol zastępczy tytułu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9.gif"/></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noChangeArrowheads="1"/>
          </p:cNvPicPr>
          <p:nvPr/>
        </p:nvPicPr>
        <p:blipFill>
          <a:blip r:embed="rId2" cstate="print"/>
          <a:srcRect/>
          <a:stretch>
            <a:fillRect/>
          </a:stretch>
        </p:blipFill>
        <p:spPr bwMode="auto">
          <a:xfrm>
            <a:off x="457200" y="1062832"/>
            <a:ext cx="8229600" cy="4732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79512" y="119034"/>
            <a:ext cx="8784976" cy="6186309"/>
          </a:xfrm>
          <a:prstGeom prst="rect">
            <a:avLst/>
          </a:prstGeom>
        </p:spPr>
        <p:txBody>
          <a:bodyPr wrap="square">
            <a:spAutoFit/>
          </a:bodyPr>
          <a:lstStyle/>
          <a:p>
            <a:pPr algn="just"/>
            <a:r>
              <a:rPr lang="pl-PL" sz="2200" dirty="0" smtClean="0"/>
              <a:t>Konwersja </a:t>
            </a:r>
            <a:r>
              <a:rPr lang="pl-PL" sz="2200" dirty="0"/>
              <a:t>energii promieniowania słonecznego w kolektorach słonecznych podlega zasadom fizyki, techniki cieplnej i inżynierii materiałowej. Podstawowe zasady to:</a:t>
            </a:r>
          </a:p>
          <a:p>
            <a:pPr lvl="0" algn="just"/>
            <a:r>
              <a:rPr lang="pl-PL" sz="2200" dirty="0"/>
              <a:t>Temperatura równowagi ciała czarnego, który jest absorberem – prawo Plancka</a:t>
            </a:r>
          </a:p>
          <a:p>
            <a:pPr lvl="0" algn="just"/>
            <a:r>
              <a:rPr lang="pl-PL" sz="2200" dirty="0"/>
              <a:t>Wytworzenie powłoki selektywnej, która ma około 10 razy mniejszy współczynnik emisji od absorpcji</a:t>
            </a:r>
          </a:p>
          <a:p>
            <a:pPr lvl="0" algn="just"/>
            <a:r>
              <a:rPr lang="pl-PL" sz="2200" dirty="0"/>
              <a:t>Wykorzystanie efektu szklarniowego przez zastosowanie przesłon szklanych, które absorbują promieniowanie wyemitowane przez absorber.</a:t>
            </a:r>
          </a:p>
          <a:p>
            <a:pPr algn="just"/>
            <a:r>
              <a:rPr lang="pl-PL" sz="2200" dirty="0"/>
              <a:t>Zasady te umożliwiają uzyskanie temperatury absorberów 190</a:t>
            </a:r>
            <a:r>
              <a:rPr lang="pl-PL" sz="2200" baseline="30000" dirty="0"/>
              <a:t>0</a:t>
            </a:r>
            <a:r>
              <a:rPr lang="pl-PL" sz="2200" dirty="0"/>
              <a:t>C w kolektorach cieczowych niskotemperaturowych.</a:t>
            </a:r>
            <a:br>
              <a:rPr lang="pl-PL" sz="2200" dirty="0"/>
            </a:br>
            <a:r>
              <a:rPr lang="pl-PL" sz="2200" dirty="0"/>
              <a:t>Kolektory powietrzne znalazły zastosowanie w suszarnictwie, ogrodnictwie i ogrzewaniu dużych powierzchni handlowych i przemysłowych przez specjalne zabudowy w ścianach.</a:t>
            </a:r>
            <a:br>
              <a:rPr lang="pl-PL" sz="2200" dirty="0"/>
            </a:br>
            <a:r>
              <a:rPr lang="pl-PL" sz="2200" dirty="0"/>
              <a:t>Zadaniem Szkoły jest kształcenie młodzieży i wyrabianie odpowiednich nawyków, w naszym przypadku poszanowania energii i propagowaniu idei pozyskiwania energii odnawialnej. </a:t>
            </a:r>
          </a:p>
        </p:txBody>
      </p:sp>
    </p:spTree>
    <p:extLst>
      <p:ext uri="{BB962C8B-B14F-4D97-AF65-F5344CB8AC3E}">
        <p14:creationId xmlns="" xmlns:p14="http://schemas.microsoft.com/office/powerpoint/2010/main" val="3113915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1166843"/>
            <a:ext cx="8784976" cy="4524315"/>
          </a:xfrm>
          <a:prstGeom prst="rect">
            <a:avLst/>
          </a:prstGeom>
        </p:spPr>
        <p:txBody>
          <a:bodyPr wrap="square">
            <a:spAutoFit/>
          </a:bodyPr>
          <a:lstStyle/>
          <a:p>
            <a:pPr algn="just"/>
            <a:r>
              <a:rPr lang="pl-PL" sz="2400" dirty="0"/>
              <a:t>Szkolne instalacja energii cieplnej pozyskuje energię dla potrzeb ciepłej wody użytkowej dostarczanej do łazienek i natrysków przy Sali gimnastycznej.</a:t>
            </a:r>
            <a:br>
              <a:rPr lang="pl-PL" sz="2400" dirty="0"/>
            </a:br>
            <a:r>
              <a:rPr lang="pl-PL" sz="2400" dirty="0"/>
              <a:t>Efekt ekologiczny tego rozwiązania to brak emisji dwutlenku siarki – 6335 kg i dwutlenku azotu ponad 200 kg, które zostałyby wyemitowane po spaleniu 18,87 tony węgla brunatnego w Elektrowni Konin dla podgrzania ciepłej wody użytkowej do temperatury 50</a:t>
            </a:r>
            <a:r>
              <a:rPr lang="pl-PL" sz="2400" baseline="30000" dirty="0"/>
              <a:t>0</a:t>
            </a:r>
            <a:r>
              <a:rPr lang="pl-PL" sz="2400" dirty="0"/>
              <a:t>C.</a:t>
            </a:r>
            <a:br>
              <a:rPr lang="pl-PL" sz="2400" dirty="0"/>
            </a:br>
            <a:r>
              <a:rPr lang="pl-PL" sz="2400" dirty="0"/>
              <a:t>Propagowanie idei pozyskiwania energii ze źródeł odnawialnych spowodowało konieczność napisania programu nauczania specjalizacji instalacje energii odnawialnej dla technika mechanika.</a:t>
            </a:r>
          </a:p>
        </p:txBody>
      </p:sp>
    </p:spTree>
    <p:extLst>
      <p:ext uri="{BB962C8B-B14F-4D97-AF65-F5344CB8AC3E}">
        <p14:creationId xmlns="" xmlns:p14="http://schemas.microsoft.com/office/powerpoint/2010/main" val="2692911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KOLEKTOR PRÓZNIOWY</a:t>
            </a:r>
            <a:br>
              <a:rPr lang="pl-PL" dirty="0" smtClean="0">
                <a:solidFill>
                  <a:srgbClr val="FFFF00"/>
                </a:solidFill>
              </a:rPr>
            </a:br>
            <a:r>
              <a:rPr lang="pl-PL" dirty="0" smtClean="0">
                <a:solidFill>
                  <a:srgbClr val="FFFF00"/>
                </a:solidFill>
              </a:rPr>
              <a:t>HELIOSTAR 400V</a:t>
            </a:r>
            <a:endParaRPr lang="pl-PL" dirty="0">
              <a:solidFill>
                <a:srgbClr val="FFFF00"/>
              </a:solidFill>
            </a:endParaRPr>
          </a:p>
        </p:txBody>
      </p:sp>
      <p:pic>
        <p:nvPicPr>
          <p:cNvPr id="4098" name="Picture 2" descr="C:\Documents and Settings\andryej\Pulpit\odnawialna\P1080243.JPG"/>
          <p:cNvPicPr>
            <a:picLocks noGrp="1" noChangeAspect="1" noChangeArrowheads="1"/>
          </p:cNvPicPr>
          <p:nvPr>
            <p:ph idx="1"/>
          </p:nvPr>
        </p:nvPicPr>
        <p:blipFill>
          <a:blip r:embed="rId2" cstate="print"/>
          <a:srcRect/>
          <a:stretch>
            <a:fillRect/>
          </a:stretch>
        </p:blipFill>
        <p:spPr bwMode="auto">
          <a:xfrm>
            <a:off x="500034" y="1646238"/>
            <a:ext cx="8215370" cy="499747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KOLEKTOR PŁASKI </a:t>
            </a:r>
            <a:br>
              <a:rPr lang="pl-PL" dirty="0" smtClean="0">
                <a:solidFill>
                  <a:srgbClr val="FFFF00"/>
                </a:solidFill>
              </a:rPr>
            </a:br>
            <a:r>
              <a:rPr lang="pl-PL" dirty="0" smtClean="0">
                <a:solidFill>
                  <a:srgbClr val="FFFF00"/>
                </a:solidFill>
              </a:rPr>
              <a:t>VITOSOL 100 s 2,5</a:t>
            </a:r>
            <a:endParaRPr lang="pl-PL" dirty="0">
              <a:solidFill>
                <a:srgbClr val="FFFF00"/>
              </a:solidFill>
            </a:endParaRPr>
          </a:p>
        </p:txBody>
      </p:sp>
      <p:pic>
        <p:nvPicPr>
          <p:cNvPr id="5122" name="Picture 2" descr="C:\Documents and Settings\andryej\Pulpit\odnawialna\P1080244.JPG"/>
          <p:cNvPicPr>
            <a:picLocks noGrp="1" noChangeAspect="1" noChangeArrowheads="1"/>
          </p:cNvPicPr>
          <p:nvPr>
            <p:ph idx="1"/>
          </p:nvPr>
        </p:nvPicPr>
        <p:blipFill>
          <a:blip r:embed="rId2" cstate="print"/>
          <a:srcRect/>
          <a:stretch>
            <a:fillRect/>
          </a:stretch>
        </p:blipFill>
        <p:spPr bwMode="auto">
          <a:xfrm>
            <a:off x="428596" y="1646238"/>
            <a:ext cx="8286808" cy="478315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KOLEKTOR PŁASKI </a:t>
            </a:r>
            <a:br>
              <a:rPr lang="pl-PL" dirty="0" smtClean="0">
                <a:solidFill>
                  <a:srgbClr val="FFFF00"/>
                </a:solidFill>
              </a:rPr>
            </a:br>
            <a:r>
              <a:rPr lang="pl-PL" dirty="0" smtClean="0">
                <a:solidFill>
                  <a:srgbClr val="FFFF00"/>
                </a:solidFill>
              </a:rPr>
              <a:t>VITOSOL 1OO s 1,7</a:t>
            </a:r>
            <a:endParaRPr lang="pl-PL" dirty="0">
              <a:solidFill>
                <a:srgbClr val="FFFF00"/>
              </a:solidFill>
            </a:endParaRPr>
          </a:p>
        </p:txBody>
      </p:sp>
      <p:pic>
        <p:nvPicPr>
          <p:cNvPr id="6146" name="Picture 2" descr="C:\Documents and Settings\andryej\Pulpit\odnawialna\P1080245.JPG"/>
          <p:cNvPicPr>
            <a:picLocks noGrp="1" noChangeAspect="1" noChangeArrowheads="1"/>
          </p:cNvPicPr>
          <p:nvPr>
            <p:ph idx="1"/>
          </p:nvPr>
        </p:nvPicPr>
        <p:blipFill>
          <a:blip r:embed="rId2" cstate="print"/>
          <a:srcRect/>
          <a:stretch>
            <a:fillRect/>
          </a:stretch>
        </p:blipFill>
        <p:spPr bwMode="auto">
          <a:xfrm>
            <a:off x="500034" y="1646238"/>
            <a:ext cx="8215370" cy="485459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FRAGMENT INSTALACJI KOLEKTORÓW SŁONECZNYCH</a:t>
            </a:r>
            <a:endParaRPr lang="pl-PL" dirty="0">
              <a:solidFill>
                <a:srgbClr val="FFFF00"/>
              </a:solidFill>
            </a:endParaRPr>
          </a:p>
        </p:txBody>
      </p:sp>
      <p:pic>
        <p:nvPicPr>
          <p:cNvPr id="16386" name="Picture 2" descr="C:\Documents and Settings\andryej\Pulpit\odnawialna\P1080251.JPG"/>
          <p:cNvPicPr>
            <a:picLocks noGrp="1" noChangeAspect="1" noChangeArrowheads="1"/>
          </p:cNvPicPr>
          <p:nvPr>
            <p:ph idx="1"/>
          </p:nvPr>
        </p:nvPicPr>
        <p:blipFill>
          <a:blip r:embed="rId2" cstate="print"/>
          <a:srcRect/>
          <a:stretch>
            <a:fillRect/>
          </a:stretch>
        </p:blipFill>
        <p:spPr bwMode="auto">
          <a:xfrm>
            <a:off x="500034" y="1646238"/>
            <a:ext cx="8286808" cy="485459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solidFill>
                  <a:srgbClr val="FFFF00"/>
                </a:solidFill>
              </a:rPr>
              <a:t>SYSTEM WIZUALIZACJI I STEROWANIA</a:t>
            </a:r>
            <a:br>
              <a:rPr lang="pl-PL" sz="3200" dirty="0" smtClean="0">
                <a:solidFill>
                  <a:srgbClr val="FFFF00"/>
                </a:solidFill>
              </a:rPr>
            </a:br>
            <a:r>
              <a:rPr lang="pl-PL" sz="3200" dirty="0" smtClean="0">
                <a:solidFill>
                  <a:srgbClr val="FFFF00"/>
                </a:solidFill>
              </a:rPr>
              <a:t>-kolektory</a:t>
            </a:r>
            <a:endParaRPr lang="pl-PL" sz="3200" dirty="0">
              <a:solidFill>
                <a:srgbClr val="FFFF0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642910" y="1646238"/>
            <a:ext cx="8001056" cy="48545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FF00"/>
                </a:solidFill>
              </a:rPr>
              <a:t>POMPA CIEPLA </a:t>
            </a:r>
            <a:r>
              <a:rPr lang="pl-PL" sz="4400" dirty="0" smtClean="0">
                <a:solidFill>
                  <a:srgbClr val="FFFF00"/>
                </a:solidFill>
              </a:rPr>
              <a:t>VITOCAL 300</a:t>
            </a:r>
            <a:endParaRPr lang="pl-PL" sz="4400" dirty="0">
              <a:solidFill>
                <a:srgbClr val="FFFF00"/>
              </a:solidFill>
            </a:endParaRPr>
          </a:p>
        </p:txBody>
      </p:sp>
      <p:pic>
        <p:nvPicPr>
          <p:cNvPr id="14338" name="Picture 2" descr="C:\Documents and Settings\andryej\Pulpit\odnawialna\P1080253.JPG"/>
          <p:cNvPicPr>
            <a:picLocks noGrp="1" noChangeAspect="1" noChangeArrowheads="1"/>
          </p:cNvPicPr>
          <p:nvPr>
            <p:ph idx="1"/>
          </p:nvPr>
        </p:nvPicPr>
        <p:blipFill>
          <a:blip r:embed="rId2" cstate="print"/>
          <a:srcRect/>
          <a:stretch>
            <a:fillRect/>
          </a:stretch>
        </p:blipFill>
        <p:spPr bwMode="auto">
          <a:xfrm>
            <a:off x="1142976" y="1646238"/>
            <a:ext cx="6858048" cy="492603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214290"/>
            <a:ext cx="8229600" cy="1143000"/>
          </a:xfrm>
        </p:spPr>
        <p:txBody>
          <a:bodyPr>
            <a:normAutofit fontScale="90000"/>
          </a:bodyPr>
          <a:lstStyle/>
          <a:p>
            <a:pPr algn="ctr"/>
            <a:r>
              <a:rPr lang="pl-PL" dirty="0" smtClean="0">
                <a:solidFill>
                  <a:srgbClr val="FFFF00"/>
                </a:solidFill>
              </a:rPr>
              <a:t>PATIO Z  WIDOCZNYM MAGAZYNEM CIEPŁA</a:t>
            </a:r>
            <a:endParaRPr lang="pl-PL" dirty="0">
              <a:solidFill>
                <a:srgbClr val="FFFF00"/>
              </a:solidFill>
            </a:endParaRPr>
          </a:p>
        </p:txBody>
      </p:sp>
      <p:pic>
        <p:nvPicPr>
          <p:cNvPr id="11266" name="Picture 2" descr="C:\Documents and Settings\andryej\Pulpit\odnawialna\P1080292.JPG"/>
          <p:cNvPicPr>
            <a:picLocks noGrp="1" noChangeAspect="1" noChangeArrowheads="1"/>
          </p:cNvPicPr>
          <p:nvPr>
            <p:ph idx="1"/>
          </p:nvPr>
        </p:nvPicPr>
        <p:blipFill>
          <a:blip r:embed="rId2" cstate="print"/>
          <a:srcRect/>
          <a:stretch>
            <a:fillRect/>
          </a:stretch>
        </p:blipFill>
        <p:spPr bwMode="auto">
          <a:xfrm>
            <a:off x="500034" y="1646238"/>
            <a:ext cx="8286808" cy="492603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UKŁAD WĘŻOWNIC                                W MAGAZYNIE CIEPŁA</a:t>
            </a:r>
            <a:endParaRPr lang="pl-PL" dirty="0">
              <a:solidFill>
                <a:srgbClr val="FFFF00"/>
              </a:solidFill>
            </a:endParaRPr>
          </a:p>
        </p:txBody>
      </p:sp>
      <p:pic>
        <p:nvPicPr>
          <p:cNvPr id="12290" name="Picture 2" descr="C:\Documents and Settings\andryej\Pulpit\odnawialna\P1080289.JPG"/>
          <p:cNvPicPr>
            <a:picLocks noGrp="1" noChangeAspect="1" noChangeArrowheads="1"/>
          </p:cNvPicPr>
          <p:nvPr>
            <p:ph idx="1"/>
          </p:nvPr>
        </p:nvPicPr>
        <p:blipFill>
          <a:blip r:embed="rId2" cstate="print"/>
          <a:srcRect/>
          <a:stretch>
            <a:fillRect/>
          </a:stretch>
        </p:blipFill>
        <p:spPr bwMode="auto">
          <a:xfrm>
            <a:off x="500034" y="1646238"/>
            <a:ext cx="8215370" cy="499747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pPr algn="l"/>
            <a:r>
              <a:rPr lang="pl-PL" sz="4400" b="1" u="sng" dirty="0" smtClean="0">
                <a:solidFill>
                  <a:srgbClr val="FFFF00"/>
                </a:solidFill>
              </a:rPr>
              <a:t>Odnawialne Źródła Energii wokół Nas – projekt OZE </a:t>
            </a:r>
            <a:endParaRPr lang="pl-PL" sz="4400" b="1" u="sng" dirty="0">
              <a:solidFill>
                <a:srgbClr val="FFFF00"/>
              </a:solidFill>
            </a:endParaRPr>
          </a:p>
        </p:txBody>
      </p:sp>
      <p:sp>
        <p:nvSpPr>
          <p:cNvPr id="3" name="Podtytuł 2"/>
          <p:cNvSpPr>
            <a:spLocks noGrp="1"/>
          </p:cNvSpPr>
          <p:nvPr>
            <p:ph type="subTitle" idx="1"/>
          </p:nvPr>
        </p:nvSpPr>
        <p:spPr>
          <a:xfrm>
            <a:off x="179512" y="2708920"/>
            <a:ext cx="8514322" cy="3960440"/>
          </a:xfrm>
        </p:spPr>
        <p:txBody>
          <a:bodyPr>
            <a:normAutofit/>
          </a:bodyPr>
          <a:lstStyle/>
          <a:p>
            <a:pPr algn="l"/>
            <a:r>
              <a:rPr lang="pl-PL" sz="3600" dirty="0" smtClean="0"/>
              <a:t>Pracę nadzorował : mgr inż. Józef Chęciński </a:t>
            </a:r>
            <a:br>
              <a:rPr lang="pl-PL" sz="3600" dirty="0" smtClean="0"/>
            </a:br>
            <a:r>
              <a:rPr lang="pl-PL" sz="3600" dirty="0" smtClean="0"/>
              <a:t>Autorzy : Cezary Banasiak, Kamil Biernacki, Krystian Glanc, Marek Golimowski, Michał Grochowski i Damian Gumkowski.</a:t>
            </a:r>
            <a:endParaRPr lang="pl-PL"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POMIESZCZENIE TECHNICZNE</a:t>
            </a:r>
            <a:endParaRPr lang="pl-PL" dirty="0">
              <a:solidFill>
                <a:srgbClr val="FFFF00"/>
              </a:solidFill>
            </a:endParaRPr>
          </a:p>
        </p:txBody>
      </p:sp>
      <p:pic>
        <p:nvPicPr>
          <p:cNvPr id="13314" name="Picture 2" descr="C:\Documents and Settings\andryej\Pulpit\odnawialna\P1080258.JPG"/>
          <p:cNvPicPr>
            <a:picLocks noGrp="1" noChangeAspect="1" noChangeArrowheads="1"/>
          </p:cNvPicPr>
          <p:nvPr>
            <p:ph idx="1"/>
          </p:nvPr>
        </p:nvPicPr>
        <p:blipFill>
          <a:blip r:embed="rId2" cstate="print"/>
          <a:srcRect/>
          <a:stretch>
            <a:fillRect/>
          </a:stretch>
        </p:blipFill>
        <p:spPr bwMode="auto">
          <a:xfrm>
            <a:off x="500034" y="1646238"/>
            <a:ext cx="8215370" cy="485459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solidFill>
                  <a:srgbClr val="FFFF00"/>
                </a:solidFill>
              </a:rPr>
              <a:t>SYSTEM WIZUALIZACJI I STEROWANIA</a:t>
            </a:r>
            <a:r>
              <a:rPr lang="pl-PL" sz="3200" dirty="0" smtClean="0">
                <a:solidFill>
                  <a:srgbClr val="C00000"/>
                </a:solidFill>
              </a:rPr>
              <a:t/>
            </a:r>
            <a:br>
              <a:rPr lang="pl-PL" sz="3200" dirty="0" smtClean="0">
                <a:solidFill>
                  <a:srgbClr val="C00000"/>
                </a:solidFill>
              </a:rPr>
            </a:br>
            <a:r>
              <a:rPr lang="pl-PL" sz="3200" dirty="0" smtClean="0">
                <a:solidFill>
                  <a:srgbClr val="FFFF00"/>
                </a:solidFill>
              </a:rPr>
              <a:t>-pompa ciepła</a:t>
            </a:r>
            <a:endParaRPr lang="pl-PL" sz="3200" dirty="0">
              <a:solidFill>
                <a:srgbClr val="FFFF00"/>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571472" y="1646238"/>
            <a:ext cx="8072493" cy="48545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ZESTAW MODUŁÓW FOTOWOLTAICZNYCH 800 W</a:t>
            </a:r>
            <a:endParaRPr lang="pl-PL" dirty="0">
              <a:solidFill>
                <a:srgbClr val="FFFF00"/>
              </a:solidFill>
            </a:endParaRPr>
          </a:p>
        </p:txBody>
      </p:sp>
      <p:pic>
        <p:nvPicPr>
          <p:cNvPr id="7171" name="Picture 3"/>
          <p:cNvPicPr>
            <a:picLocks noGrp="1" noChangeAspect="1" noChangeArrowheads="1"/>
          </p:cNvPicPr>
          <p:nvPr>
            <p:ph idx="1"/>
          </p:nvPr>
        </p:nvPicPr>
        <p:blipFill>
          <a:blip r:embed="rId2" cstate="print"/>
          <a:srcRect/>
          <a:stretch>
            <a:fillRect/>
          </a:stretch>
        </p:blipFill>
        <p:spPr bwMode="auto">
          <a:xfrm>
            <a:off x="428625" y="1957322"/>
            <a:ext cx="8286750" cy="46149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ZESTAW MODUŁÓW FOTOWOLTAICZNYCH 200 W</a:t>
            </a:r>
            <a:endParaRPr lang="pl-PL" dirty="0">
              <a:solidFill>
                <a:srgbClr val="FFFF00"/>
              </a:solidFill>
            </a:endParaRPr>
          </a:p>
        </p:txBody>
      </p:sp>
      <p:pic>
        <p:nvPicPr>
          <p:cNvPr id="8194" name="Picture 2" descr="C:\Documents and Settings\andryej\Pulpit\odnawialna\P1080241.JPG"/>
          <p:cNvPicPr>
            <a:picLocks noGrp="1" noChangeAspect="1" noChangeArrowheads="1"/>
          </p:cNvPicPr>
          <p:nvPr>
            <p:ph idx="1"/>
          </p:nvPr>
        </p:nvPicPr>
        <p:blipFill>
          <a:blip r:embed="rId2" cstate="print"/>
          <a:srcRect/>
          <a:stretch>
            <a:fillRect/>
          </a:stretch>
        </p:blipFill>
        <p:spPr bwMode="auto">
          <a:xfrm>
            <a:off x="500034" y="1646238"/>
            <a:ext cx="8215370" cy="485459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solidFill>
                  <a:srgbClr val="FFFF00"/>
                </a:solidFill>
              </a:rPr>
              <a:t>SYSTEM WIZUALIZACJI I STEROWANIA</a:t>
            </a:r>
            <a:r>
              <a:rPr lang="pl-PL" sz="3200" dirty="0" smtClean="0">
                <a:solidFill>
                  <a:srgbClr val="C00000"/>
                </a:solidFill>
              </a:rPr>
              <a:t/>
            </a:r>
            <a:br>
              <a:rPr lang="pl-PL" sz="3200" dirty="0" smtClean="0">
                <a:solidFill>
                  <a:srgbClr val="C00000"/>
                </a:solidFill>
              </a:rPr>
            </a:br>
            <a:r>
              <a:rPr lang="pl-PL" sz="3200" dirty="0" smtClean="0">
                <a:solidFill>
                  <a:srgbClr val="FFFF00"/>
                </a:solidFill>
              </a:rPr>
              <a:t>-ogniwa fotowoltaiczne</a:t>
            </a:r>
            <a:endParaRPr lang="pl-PL" sz="3200" dirty="0">
              <a:solidFill>
                <a:srgbClr val="FFFF00"/>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428596" y="1714488"/>
            <a:ext cx="8286808" cy="47863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SILOWNIA WIATROWA 1,2 </a:t>
            </a:r>
            <a:r>
              <a:rPr lang="pl-PL" dirty="0" err="1" smtClean="0">
                <a:solidFill>
                  <a:srgbClr val="FFFF00"/>
                </a:solidFill>
              </a:rPr>
              <a:t>kW</a:t>
            </a:r>
            <a:endParaRPr lang="pl-PL" dirty="0">
              <a:solidFill>
                <a:srgbClr val="FFFF00"/>
              </a:solidFill>
            </a:endParaRPr>
          </a:p>
        </p:txBody>
      </p:sp>
      <p:pic>
        <p:nvPicPr>
          <p:cNvPr id="9219" name="Picture 3" descr="C:\Documents and Settings\andryej\Pulpit\odnawialna\P1080281.JPG"/>
          <p:cNvPicPr>
            <a:picLocks noGrp="1" noChangeAspect="1" noChangeArrowheads="1"/>
          </p:cNvPicPr>
          <p:nvPr>
            <p:ph idx="1"/>
          </p:nvPr>
        </p:nvPicPr>
        <p:blipFill>
          <a:blip r:embed="rId2" cstate="print"/>
          <a:srcRect/>
          <a:stretch>
            <a:fillRect/>
          </a:stretch>
        </p:blipFill>
        <p:spPr bwMode="auto">
          <a:xfrm>
            <a:off x="1714480" y="1646238"/>
            <a:ext cx="5715040" cy="492603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solidFill>
                  <a:srgbClr val="FFFF00"/>
                </a:solidFill>
              </a:rPr>
              <a:t>SYSTEM WIZUALIZACJI I STEROWANIA</a:t>
            </a:r>
            <a:r>
              <a:rPr lang="pl-PL" sz="3200" dirty="0" smtClean="0">
                <a:solidFill>
                  <a:srgbClr val="C00000"/>
                </a:solidFill>
              </a:rPr>
              <a:t/>
            </a:r>
            <a:br>
              <a:rPr lang="pl-PL" sz="3200" dirty="0" smtClean="0">
                <a:solidFill>
                  <a:srgbClr val="C00000"/>
                </a:solidFill>
              </a:rPr>
            </a:br>
            <a:r>
              <a:rPr lang="pl-PL" sz="3200" dirty="0" smtClean="0">
                <a:solidFill>
                  <a:srgbClr val="FFFF00"/>
                </a:solidFill>
              </a:rPr>
              <a:t>-siłownia wiatrowa</a:t>
            </a:r>
            <a:endParaRPr lang="pl-PL" sz="3200" dirty="0">
              <a:solidFill>
                <a:srgbClr val="FFFF00"/>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500034" y="1714488"/>
            <a:ext cx="8143932" cy="47149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APARATURA KONTROLNO POMIAROWA I AUTOMATYKI</a:t>
            </a:r>
            <a:endParaRPr lang="pl-PL" dirty="0">
              <a:solidFill>
                <a:srgbClr val="FFFF00"/>
              </a:solidFill>
            </a:endParaRPr>
          </a:p>
        </p:txBody>
      </p:sp>
      <p:pic>
        <p:nvPicPr>
          <p:cNvPr id="17410" name="Picture 2" descr="C:\Documents and Settings\andryej\Pulpit\odnawialna\P1080249.JPG"/>
          <p:cNvPicPr>
            <a:picLocks noGrp="1" noChangeAspect="1" noChangeArrowheads="1"/>
          </p:cNvPicPr>
          <p:nvPr>
            <p:ph idx="1"/>
          </p:nvPr>
        </p:nvPicPr>
        <p:blipFill>
          <a:blip r:embed="rId2" cstate="print"/>
          <a:srcRect/>
          <a:stretch>
            <a:fillRect/>
          </a:stretch>
        </p:blipFill>
        <p:spPr bwMode="auto">
          <a:xfrm>
            <a:off x="714348" y="1646238"/>
            <a:ext cx="8001056" cy="499747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dirty="0" smtClean="0">
                <a:solidFill>
                  <a:srgbClr val="FFFF00"/>
                </a:solidFill>
              </a:rPr>
              <a:t>FALOWNIK   PV  </a:t>
            </a:r>
            <a:br>
              <a:rPr lang="pl-PL" sz="2800" dirty="0" smtClean="0">
                <a:solidFill>
                  <a:srgbClr val="FFFF00"/>
                </a:solidFill>
              </a:rPr>
            </a:br>
            <a:r>
              <a:rPr lang="pl-PL" sz="1800" dirty="0" smtClean="0">
                <a:solidFill>
                  <a:srgbClr val="FFFF00"/>
                </a:solidFill>
              </a:rPr>
              <a:t>ORAZ </a:t>
            </a:r>
            <a:r>
              <a:rPr lang="pl-PL" sz="2800" dirty="0" smtClean="0">
                <a:solidFill>
                  <a:srgbClr val="FFFF00"/>
                </a:solidFill>
              </a:rPr>
              <a:t> REGULATOR  SIŁOWNI  WIATROWEJ</a:t>
            </a:r>
            <a:endParaRPr lang="pl-PL" sz="2800" dirty="0">
              <a:solidFill>
                <a:srgbClr val="FFFF00"/>
              </a:solidFill>
            </a:endParaRPr>
          </a:p>
        </p:txBody>
      </p:sp>
      <p:pic>
        <p:nvPicPr>
          <p:cNvPr id="18434" name="Picture 2" descr="C:\Documents and Settings\andryej\Pulpit\odnawialna\P1080256.JPG"/>
          <p:cNvPicPr>
            <a:picLocks noGrp="1" noChangeAspect="1" noChangeArrowheads="1"/>
          </p:cNvPicPr>
          <p:nvPr>
            <p:ph idx="1"/>
          </p:nvPr>
        </p:nvPicPr>
        <p:blipFill>
          <a:blip r:embed="rId2" cstate="print"/>
          <a:srcRect/>
          <a:stretch>
            <a:fillRect/>
          </a:stretch>
        </p:blipFill>
        <p:spPr bwMode="auto">
          <a:xfrm>
            <a:off x="1357290" y="1428736"/>
            <a:ext cx="6643734" cy="528641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200" dirty="0" smtClean="0">
                <a:solidFill>
                  <a:srgbClr val="FFFF00"/>
                </a:solidFill>
              </a:rPr>
              <a:t>SERWER  INSTALACJI   Z PROGRAMEM WIZUALIZACJI I STEROWANIA</a:t>
            </a:r>
            <a:endParaRPr lang="pl-PL" sz="3200" dirty="0">
              <a:solidFill>
                <a:srgbClr val="FFFF00"/>
              </a:solidFill>
            </a:endParaRPr>
          </a:p>
        </p:txBody>
      </p:sp>
      <p:pic>
        <p:nvPicPr>
          <p:cNvPr id="19458" name="Picture 2" descr="C:\Documents and Settings\andryej\Pulpit\odnawialna\P1080266.JPG"/>
          <p:cNvPicPr>
            <a:picLocks noGrp="1" noChangeAspect="1" noChangeArrowheads="1"/>
          </p:cNvPicPr>
          <p:nvPr>
            <p:ph idx="1"/>
          </p:nvPr>
        </p:nvPicPr>
        <p:blipFill>
          <a:blip r:embed="rId2" cstate="print"/>
          <a:srcRect/>
          <a:stretch>
            <a:fillRect/>
          </a:stretch>
        </p:blipFill>
        <p:spPr bwMode="auto">
          <a:xfrm>
            <a:off x="500034" y="1646238"/>
            <a:ext cx="8215370" cy="485459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ymbol zastępczy zawartości 16"/>
          <p:cNvSpPr>
            <a:spLocks noGrp="1"/>
          </p:cNvSpPr>
          <p:nvPr>
            <p:ph idx="1"/>
          </p:nvPr>
        </p:nvSpPr>
        <p:spPr/>
        <p:txBody>
          <a:bodyPr/>
          <a:lstStyle/>
          <a:p>
            <a:pPr>
              <a:buNone/>
            </a:pPr>
            <a:r>
              <a:rPr lang="pl-PL" dirty="0" smtClean="0"/>
              <a:t>  Odnawialne źródła energii to przyszłość, która uchroni Nas od nadmiernej emisji CO2 i globalnego ocieplenia. Szlak OZE rozpoczniemy od Naszej Szkoły Zespołu Szkół Górniczo-Energetycznych im. Stanisława Staszica w Koninie.</a:t>
            </a:r>
            <a:endParaRPr lang="pl-P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214290"/>
            <a:ext cx="8229600" cy="1143000"/>
          </a:xfrm>
        </p:spPr>
        <p:txBody>
          <a:bodyPr>
            <a:normAutofit fontScale="90000"/>
          </a:bodyPr>
          <a:lstStyle/>
          <a:p>
            <a:pPr algn="ctr"/>
            <a:r>
              <a:rPr lang="pl-PL" dirty="0" smtClean="0">
                <a:solidFill>
                  <a:srgbClr val="FFFF00"/>
                </a:solidFill>
              </a:rPr>
              <a:t>STANOWISKA ĆWICZENIOWE  W SALI 111A</a:t>
            </a:r>
            <a:endParaRPr lang="pl-PL" dirty="0">
              <a:solidFill>
                <a:srgbClr val="FFFF00"/>
              </a:solidFill>
            </a:endParaRPr>
          </a:p>
        </p:txBody>
      </p:sp>
      <p:pic>
        <p:nvPicPr>
          <p:cNvPr id="20482" name="Picture 2" descr="C:\Documents and Settings\andryej\Pulpit\odnawialna\P1080269.JPG"/>
          <p:cNvPicPr>
            <a:picLocks noGrp="1" noChangeAspect="1" noChangeArrowheads="1"/>
          </p:cNvPicPr>
          <p:nvPr>
            <p:ph idx="1"/>
          </p:nvPr>
        </p:nvPicPr>
        <p:blipFill>
          <a:blip r:embed="rId2" cstate="print"/>
          <a:srcRect/>
          <a:stretch>
            <a:fillRect/>
          </a:stretch>
        </p:blipFill>
        <p:spPr bwMode="auto">
          <a:xfrm>
            <a:off x="500034" y="1646238"/>
            <a:ext cx="8215370" cy="492603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SALA 111A STANOWISKA UCZNIOWSKIE</a:t>
            </a:r>
            <a:endParaRPr lang="pl-PL" dirty="0">
              <a:solidFill>
                <a:srgbClr val="FFFF00"/>
              </a:solidFill>
            </a:endParaRPr>
          </a:p>
        </p:txBody>
      </p:sp>
      <p:pic>
        <p:nvPicPr>
          <p:cNvPr id="21506" name="Picture 2" descr="C:\Documents and Settings\andryej\Pulpit\odnawialna\P1080271.JPG"/>
          <p:cNvPicPr>
            <a:picLocks noGrp="1" noChangeAspect="1" noChangeArrowheads="1"/>
          </p:cNvPicPr>
          <p:nvPr>
            <p:ph idx="1"/>
          </p:nvPr>
        </p:nvPicPr>
        <p:blipFill>
          <a:blip r:embed="rId2" cstate="print"/>
          <a:srcRect/>
          <a:stretch>
            <a:fillRect/>
          </a:stretch>
        </p:blipFill>
        <p:spPr bwMode="auto">
          <a:xfrm>
            <a:off x="428596" y="1646238"/>
            <a:ext cx="8286808" cy="492603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solidFill>
                  <a:srgbClr val="FFFF00"/>
                </a:solidFill>
              </a:rPr>
              <a:t>SYS</a:t>
            </a:r>
            <a:r>
              <a:rPr lang="pl-PL" sz="3200" dirty="0" smtClean="0">
                <a:solidFill>
                  <a:srgbClr val="FFFF00"/>
                </a:solidFill>
                <a:effectLst/>
              </a:rPr>
              <a:t>TEM </a:t>
            </a:r>
            <a:r>
              <a:rPr lang="pl-PL" sz="3200" dirty="0" smtClean="0">
                <a:solidFill>
                  <a:srgbClr val="FFFF00"/>
                </a:solidFill>
              </a:rPr>
              <a:t>WIZUALIZACJI I STEROWANIA</a:t>
            </a:r>
            <a:br>
              <a:rPr lang="pl-PL" sz="3200" dirty="0" smtClean="0">
                <a:solidFill>
                  <a:srgbClr val="FFFF00"/>
                </a:solidFill>
              </a:rPr>
            </a:br>
            <a:r>
              <a:rPr lang="pl-PL" sz="3200" dirty="0" smtClean="0">
                <a:solidFill>
                  <a:srgbClr val="FFFF00"/>
                </a:solidFill>
              </a:rPr>
              <a:t>-stacja meteo</a:t>
            </a:r>
            <a:endParaRPr lang="pl-PL" sz="3200" dirty="0">
              <a:solidFill>
                <a:srgbClr val="FFFF00"/>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571472" y="1714488"/>
            <a:ext cx="8001056" cy="47863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MENU GŁÓWNE  </a:t>
            </a:r>
            <a:br>
              <a:rPr lang="pl-PL" dirty="0" smtClean="0">
                <a:solidFill>
                  <a:srgbClr val="FFFF00"/>
                </a:solidFill>
              </a:rPr>
            </a:br>
            <a:r>
              <a:rPr lang="pl-PL" sz="3600" dirty="0" smtClean="0">
                <a:solidFill>
                  <a:srgbClr val="FFFF00"/>
                </a:solidFill>
              </a:rPr>
              <a:t>- BAZA DANYCH</a:t>
            </a:r>
            <a:endParaRPr lang="pl-PL" sz="3600" dirty="0">
              <a:solidFill>
                <a:srgbClr val="FFFF00"/>
              </a:solidFill>
            </a:endParaRPr>
          </a:p>
        </p:txBody>
      </p:sp>
      <p:pic>
        <p:nvPicPr>
          <p:cNvPr id="22531" name="Picture 3"/>
          <p:cNvPicPr>
            <a:picLocks noGrp="1" noChangeAspect="1" noChangeArrowheads="1"/>
          </p:cNvPicPr>
          <p:nvPr>
            <p:ph idx="1"/>
          </p:nvPr>
        </p:nvPicPr>
        <p:blipFill>
          <a:blip r:embed="rId3" cstate="print"/>
          <a:srcRect/>
          <a:stretch>
            <a:fillRect/>
          </a:stretch>
        </p:blipFill>
        <p:spPr bwMode="auto">
          <a:xfrm>
            <a:off x="428596" y="1643050"/>
            <a:ext cx="8286808" cy="48577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 </a:t>
            </a:r>
            <a:r>
              <a:rPr lang="pl-PL" b="0" dirty="0" smtClean="0">
                <a:solidFill>
                  <a:srgbClr val="FFFF00"/>
                </a:solidFill>
              </a:rPr>
              <a:t>Następnie przedstawimy trzy przykłady zastosowania urządzeń energetyki odnawialnej :</a:t>
            </a:r>
            <a:endParaRPr lang="pl-PL" b="0" dirty="0">
              <a:solidFill>
                <a:srgbClr val="FFFF00"/>
              </a:solidFill>
            </a:endParaRPr>
          </a:p>
        </p:txBody>
      </p:sp>
      <p:sp>
        <p:nvSpPr>
          <p:cNvPr id="3" name="Symbol zastępczy tekstu 2"/>
          <p:cNvSpPr>
            <a:spLocks noGrp="1"/>
          </p:cNvSpPr>
          <p:nvPr>
            <p:ph type="body" idx="1"/>
          </p:nvPr>
        </p:nvSpPr>
        <p:spPr>
          <a:xfrm>
            <a:off x="683568" y="3284984"/>
            <a:ext cx="7772400" cy="3237631"/>
          </a:xfrm>
        </p:spPr>
        <p:txBody>
          <a:bodyPr>
            <a:normAutofit/>
          </a:bodyPr>
          <a:lstStyle/>
          <a:p>
            <a:pPr algn="l"/>
            <a:r>
              <a:rPr lang="pl-PL" sz="2800" dirty="0" smtClean="0"/>
              <a:t> - ogrzewanie </a:t>
            </a:r>
            <a:r>
              <a:rPr lang="pl-PL" sz="2800" dirty="0" smtClean="0"/>
              <a:t>pompą </a:t>
            </a:r>
            <a:r>
              <a:rPr lang="pl-PL" sz="2800" dirty="0" smtClean="0"/>
              <a:t>ciepła- firma Raszewski i      Syn </a:t>
            </a:r>
          </a:p>
          <a:p>
            <a:pPr algn="l"/>
            <a:r>
              <a:rPr lang="pl-PL" sz="2800" dirty="0" smtClean="0"/>
              <a:t> - ogrzewanie wody basenowej i ciepłej wody użytkowej na basenie krytym przy ul. </a:t>
            </a:r>
            <a:r>
              <a:rPr lang="pl-PL" sz="2800" dirty="0" smtClean="0"/>
              <a:t>Szymanowskiego- </a:t>
            </a:r>
            <a:r>
              <a:rPr lang="pl-PL" sz="2800" dirty="0" smtClean="0"/>
              <a:t>kolektory słoneczne </a:t>
            </a:r>
            <a:endParaRPr lang="pl-PL" sz="2800" dirty="0" smtClean="0"/>
          </a:p>
          <a:p>
            <a:pPr algn="l"/>
            <a:r>
              <a:rPr lang="pl-PL" sz="2800" dirty="0" smtClean="0"/>
              <a:t>- </a:t>
            </a:r>
            <a:r>
              <a:rPr lang="pl-PL" sz="2800" dirty="0" smtClean="0"/>
              <a:t>wykorzystanie biogazu na składowiskach odpadów komunalnych w Koninie.</a:t>
            </a:r>
          </a:p>
          <a:p>
            <a:pPr algn="l"/>
            <a:endParaRPr lang="pl-P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980728"/>
            <a:ext cx="7772400" cy="1994666"/>
          </a:xfrm>
        </p:spPr>
        <p:txBody>
          <a:bodyPr>
            <a:normAutofit fontScale="90000"/>
          </a:bodyPr>
          <a:lstStyle/>
          <a:p>
            <a:pPr algn="ctr"/>
            <a:r>
              <a:rPr lang="pl-PL" b="0" dirty="0" smtClean="0">
                <a:solidFill>
                  <a:srgbClr val="FFFF00"/>
                </a:solidFill>
                <a:effectLst>
                  <a:outerShdw blurRad="38100" dist="38100" dir="2700000" algn="tl">
                    <a:srgbClr val="000000">
                      <a:alpha val="43137"/>
                    </a:srgbClr>
                  </a:outerShdw>
                </a:effectLst>
              </a:rPr>
              <a:t>Instalacja ogrzewania podłogowego z pompą ciepła w firmie Raszewski i Syn – Konin ul. Świętojańska</a:t>
            </a:r>
            <a:endParaRPr lang="pl-PL" b="0" dirty="0">
              <a:solidFill>
                <a:srgbClr val="FFFF00"/>
              </a:solidFill>
              <a:effectLst>
                <a:outerShdw blurRad="38100" dist="38100" dir="2700000" algn="tl">
                  <a:srgbClr val="000000">
                    <a:alpha val="43137"/>
                  </a:srgbClr>
                </a:outerShdw>
              </a:effectLst>
            </a:endParaRPr>
          </a:p>
        </p:txBody>
      </p:sp>
      <p:sp>
        <p:nvSpPr>
          <p:cNvPr id="3" name="Symbol zastępczy tekstu 2"/>
          <p:cNvSpPr>
            <a:spLocks noGrp="1"/>
          </p:cNvSpPr>
          <p:nvPr>
            <p:ph type="body" idx="1"/>
          </p:nvPr>
        </p:nvSpPr>
        <p:spPr>
          <a:xfrm>
            <a:off x="683568" y="2492896"/>
            <a:ext cx="7772400" cy="3456384"/>
          </a:xfrm>
        </p:spPr>
        <p:txBody>
          <a:bodyPr/>
          <a:lstStyle/>
          <a:p>
            <a:pPr algn="l">
              <a:buFontTx/>
              <a:buChar char="-"/>
            </a:pPr>
            <a:endParaRPr lang="pl-PL" dirty="0" smtClean="0"/>
          </a:p>
          <a:p>
            <a:pPr algn="l">
              <a:buFontTx/>
              <a:buChar char="-"/>
            </a:pPr>
            <a:endParaRPr lang="pl-PL" dirty="0" smtClean="0"/>
          </a:p>
          <a:p>
            <a:pPr algn="l">
              <a:buFontTx/>
              <a:buChar char="-"/>
            </a:pPr>
            <a:endParaRPr lang="pl-PL" dirty="0" smtClean="0"/>
          </a:p>
          <a:p>
            <a:pPr algn="l">
              <a:buFontTx/>
              <a:buChar char="-"/>
            </a:pPr>
            <a:endParaRPr lang="pl-PL" dirty="0" smtClean="0"/>
          </a:p>
          <a:p>
            <a:pPr algn="l"/>
            <a:r>
              <a:rPr lang="pl-PL" sz="2800" dirty="0" smtClean="0"/>
              <a:t>Firma zajmuje się budowaniem skrzyżowań świetlnych oraz systemów oświetleniowych</a:t>
            </a:r>
          </a:p>
          <a:p>
            <a:pPr algn="l"/>
            <a:r>
              <a:rPr lang="pl-PL" sz="2800" dirty="0" smtClean="0"/>
              <a:t>- dodatkowo firma posiada limuzyny , które świadczą usługi przewozu VIP – ów i obsługę  wesel.</a:t>
            </a:r>
          </a:p>
          <a:p>
            <a:pPr algn="l">
              <a:buFontTx/>
              <a:buChar char="-"/>
            </a:pPr>
            <a:endParaRPr lang="pl-PL"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rgbClr val="FFFF00"/>
                </a:solidFill>
              </a:rPr>
              <a:t>Instalacja składa się z :</a:t>
            </a:r>
            <a:endParaRPr lang="pl-PL" dirty="0">
              <a:solidFill>
                <a:srgbClr val="FFFF00"/>
              </a:solidFill>
            </a:endParaRPr>
          </a:p>
        </p:txBody>
      </p:sp>
      <p:sp>
        <p:nvSpPr>
          <p:cNvPr id="3" name="Symbol zastępczy zawartości 2"/>
          <p:cNvSpPr>
            <a:spLocks noGrp="1"/>
          </p:cNvSpPr>
          <p:nvPr>
            <p:ph idx="1"/>
          </p:nvPr>
        </p:nvSpPr>
        <p:spPr/>
        <p:txBody>
          <a:bodyPr>
            <a:normAutofit lnSpcReduction="10000"/>
          </a:bodyPr>
          <a:lstStyle/>
          <a:p>
            <a:pPr>
              <a:buNone/>
            </a:pPr>
            <a:r>
              <a:rPr lang="pl-PL" dirty="0" smtClean="0"/>
              <a:t> - Pompy ciepła IVT produkcji szwedzkiej typu 14E o parametrach : </a:t>
            </a:r>
          </a:p>
          <a:p>
            <a:pPr>
              <a:buNone/>
            </a:pPr>
            <a:r>
              <a:rPr lang="pl-PL" dirty="0" smtClean="0"/>
              <a:t> - moc wydatkowana / doprowadzana 14,4 / 3,1kW – co oznacza , że na wytworzenie mocy cieplnej 14,4 </a:t>
            </a:r>
            <a:r>
              <a:rPr lang="pl-PL" dirty="0" err="1" smtClean="0"/>
              <a:t>kW</a:t>
            </a:r>
            <a:r>
              <a:rPr lang="pl-PL" dirty="0" smtClean="0"/>
              <a:t> zużywana jest moc elektryczna 3,1 </a:t>
            </a:r>
            <a:r>
              <a:rPr lang="pl-PL" dirty="0" err="1" smtClean="0"/>
              <a:t>kW</a:t>
            </a:r>
            <a:endParaRPr lang="pl-PL" dirty="0" smtClean="0"/>
          </a:p>
          <a:p>
            <a:pPr>
              <a:buNone/>
            </a:pPr>
            <a:r>
              <a:rPr lang="pl-PL" dirty="0" smtClean="0"/>
              <a:t> - długość rury dolnego źródła ciepła 10x100m ø 32</a:t>
            </a:r>
          </a:p>
          <a:p>
            <a:pPr>
              <a:buNone/>
            </a:pPr>
            <a:r>
              <a:rPr lang="pl-PL" sz="2800" dirty="0" smtClean="0"/>
              <a:t> </a:t>
            </a:r>
          </a:p>
          <a:p>
            <a:pPr>
              <a:buNone/>
            </a:pPr>
            <a:r>
              <a:rPr lang="pl-PL" sz="2800" dirty="0" smtClean="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a:xfrm>
            <a:off x="457200" y="1484784"/>
            <a:ext cx="8229600" cy="4687733"/>
          </a:xfrm>
        </p:spPr>
        <p:txBody>
          <a:bodyPr/>
          <a:lstStyle/>
          <a:p>
            <a:pPr>
              <a:buNone/>
            </a:pPr>
            <a:r>
              <a:rPr lang="pl-PL" dirty="0" smtClean="0"/>
              <a:t> - czynnik roboczy – glikol propylenowy</a:t>
            </a:r>
          </a:p>
          <a:p>
            <a:pPr>
              <a:buNone/>
            </a:pPr>
            <a:r>
              <a:rPr lang="pl-PL" dirty="0" smtClean="0"/>
              <a:t> - powierzchnia ogrzewanej podłogi około 120 </a:t>
            </a:r>
            <a:r>
              <a:rPr lang="pl-PL" dirty="0" err="1" smtClean="0"/>
              <a:t>m²</a:t>
            </a:r>
            <a:endParaRPr lang="pl-PL" dirty="0" smtClean="0"/>
          </a:p>
          <a:p>
            <a:pPr>
              <a:buNone/>
            </a:pPr>
            <a:r>
              <a:rPr lang="pl-PL" dirty="0" smtClean="0"/>
              <a:t> - głębokość posadzenia rur 1,4 – 1,6m poniżej powierzchni parkingu</a:t>
            </a:r>
          </a:p>
          <a:p>
            <a:pPr>
              <a:buNone/>
            </a:pPr>
            <a:r>
              <a:rPr lang="pl-PL" dirty="0" smtClean="0"/>
              <a:t> - powierzchnia parkingu – 5 arów</a:t>
            </a:r>
          </a:p>
          <a:p>
            <a:pPr>
              <a:buNone/>
            </a:pPr>
            <a:r>
              <a:rPr lang="pl-PL" dirty="0" smtClean="0"/>
              <a:t> - temperatura wewnątrz 23ºC</a:t>
            </a:r>
          </a:p>
          <a:p>
            <a:pPr>
              <a:buNone/>
            </a:pPr>
            <a:endParaRPr lang="pl-PL" sz="2800" dirty="0" smtClean="0"/>
          </a:p>
          <a:p>
            <a:pPr>
              <a:buNone/>
            </a:pPr>
            <a:endParaRPr lang="pl-PL" sz="2800" dirty="0" smtClean="0"/>
          </a:p>
          <a:p>
            <a:pPr>
              <a:buNone/>
            </a:pPr>
            <a:endParaRPr lang="pl-PL" sz="2800" dirty="0" smtClean="0"/>
          </a:p>
          <a:p>
            <a:pPr>
              <a:buNone/>
            </a:pPr>
            <a:endParaRPr lang="pl-PL" sz="2800" dirty="0" smtClean="0"/>
          </a:p>
          <a:p>
            <a:pPr>
              <a:buNone/>
            </a:pPr>
            <a:endParaRPr lang="pl-PL" sz="2800" dirty="0" smtClean="0"/>
          </a:p>
          <a:p>
            <a:pPr>
              <a:buNone/>
            </a:pPr>
            <a:endParaRPr lang="pl-PL" sz="2800" dirty="0" smtClean="0"/>
          </a:p>
          <a:p>
            <a:pPr>
              <a:buNone/>
            </a:pPr>
            <a:endParaRPr lang="pl-PL"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pPr algn="ctr"/>
            <a:r>
              <a:rPr lang="pl-PL" dirty="0" smtClean="0">
                <a:solidFill>
                  <a:srgbClr val="FFFF00"/>
                </a:solidFill>
              </a:rPr>
              <a:t>Budynek firmy i mapa sytuacyjna</a:t>
            </a:r>
            <a:endParaRPr lang="pl-PL" dirty="0">
              <a:solidFill>
                <a:srgbClr val="FFFF00"/>
              </a:solidFill>
            </a:endParaRPr>
          </a:p>
        </p:txBody>
      </p:sp>
      <p:pic>
        <p:nvPicPr>
          <p:cNvPr id="8" name="Symbol zastępczy zawartości 7" descr="DSCN1826.JPG"/>
          <p:cNvPicPr>
            <a:picLocks noGrp="1" noChangeAspect="1"/>
          </p:cNvPicPr>
          <p:nvPr>
            <p:ph sz="half" idx="1"/>
          </p:nvPr>
        </p:nvPicPr>
        <p:blipFill>
          <a:blip r:embed="rId2" cstate="print"/>
          <a:stretch>
            <a:fillRect/>
          </a:stretch>
        </p:blipFill>
        <p:spPr>
          <a:xfrm>
            <a:off x="467544" y="1700808"/>
            <a:ext cx="5088565" cy="3816424"/>
          </a:xfrm>
        </p:spPr>
      </p:pic>
      <p:pic>
        <p:nvPicPr>
          <p:cNvPr id="7" name="Symbol zastępczy zawartości 6" descr="data=Ay5GWBeob_WIPLDYoIWcfVXxvZu9XwJ55OX7Ag,6cHnhmBlVWRgumWVaC6PLDmSe7Be8xJrN5ET6NT21A-X8NcORAQ3TfY9fXTKBpIhWGGu5CD3huxPwlNbCGEe9PcH9eFSGfOPTpoRS5HVmU0LYUnGiRQtwlztC3e3a-jYkBnQMA.gif"/>
          <p:cNvPicPr>
            <a:picLocks noGrp="1" noChangeAspect="1"/>
          </p:cNvPicPr>
          <p:nvPr>
            <p:ph sz="half" idx="2"/>
          </p:nvPr>
        </p:nvPicPr>
        <p:blipFill>
          <a:blip r:embed="rId3" cstate="print"/>
          <a:stretch>
            <a:fillRect/>
          </a:stretch>
        </p:blipFill>
        <p:spPr>
          <a:xfrm>
            <a:off x="4139952" y="4184918"/>
            <a:ext cx="4689088" cy="234097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pPr algn="ctr"/>
            <a:r>
              <a:rPr lang="pl-PL" dirty="0" smtClean="0">
                <a:solidFill>
                  <a:srgbClr val="FFFF00"/>
                </a:solidFill>
              </a:rPr>
              <a:t>Pompa ciepła firmy IVT</a:t>
            </a:r>
            <a:endParaRPr lang="pl-PL" dirty="0">
              <a:solidFill>
                <a:srgbClr val="FFFF00"/>
              </a:solidFill>
            </a:endParaRPr>
          </a:p>
        </p:txBody>
      </p:sp>
      <p:pic>
        <p:nvPicPr>
          <p:cNvPr id="7" name="Symbol zastępczy zawartości 6" descr="DSCN1801.JPG"/>
          <p:cNvPicPr>
            <a:picLocks noGrp="1" noChangeAspect="1"/>
          </p:cNvPicPr>
          <p:nvPr>
            <p:ph idx="1"/>
          </p:nvPr>
        </p:nvPicPr>
        <p:blipFill>
          <a:blip r:embed="rId2" cstate="print"/>
          <a:stretch>
            <a:fillRect/>
          </a:stretch>
        </p:blipFill>
        <p:spPr>
          <a:xfrm>
            <a:off x="1547665" y="1646237"/>
            <a:ext cx="6336704" cy="4752527"/>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548680"/>
            <a:ext cx="7772400" cy="1785949"/>
          </a:xfrm>
        </p:spPr>
        <p:txBody>
          <a:bodyPr>
            <a:normAutofit/>
          </a:bodyPr>
          <a:lstStyle/>
          <a:p>
            <a:r>
              <a:rPr lang="pl-PL" b="1" u="sng" dirty="0" smtClean="0">
                <a:solidFill>
                  <a:srgbClr val="FFFF00"/>
                </a:solidFill>
              </a:rPr>
              <a:t>PRACOWNIA ENERGII ODNAWIALNEJ W ZSGE</a:t>
            </a:r>
            <a:endParaRPr lang="pl-PL" b="1" u="sng" dirty="0">
              <a:solidFill>
                <a:srgbClr val="FFFF00"/>
              </a:solidFill>
            </a:endParaRPr>
          </a:p>
        </p:txBody>
      </p:sp>
      <p:sp>
        <p:nvSpPr>
          <p:cNvPr id="3" name="Podtytuł 2"/>
          <p:cNvSpPr>
            <a:spLocks noGrp="1"/>
          </p:cNvSpPr>
          <p:nvPr>
            <p:ph type="subTitle" idx="1"/>
          </p:nvPr>
        </p:nvSpPr>
        <p:spPr>
          <a:xfrm>
            <a:off x="1371600" y="3071810"/>
            <a:ext cx="6486548" cy="3500462"/>
          </a:xfrm>
        </p:spPr>
        <p:txBody>
          <a:bodyPr>
            <a:normAutofit fontScale="92500" lnSpcReduction="10000"/>
          </a:bodyPr>
          <a:lstStyle/>
          <a:p>
            <a:r>
              <a:rPr lang="pl-PL" b="1" dirty="0" smtClean="0">
                <a:solidFill>
                  <a:srgbClr val="FFFF00"/>
                </a:solidFill>
              </a:rPr>
              <a:t>INSTALACJA ENERGII CIEPLNEJ</a:t>
            </a:r>
          </a:p>
          <a:p>
            <a:pPr>
              <a:buFont typeface="Arial" pitchFamily="34" charset="0"/>
              <a:buChar char="•"/>
            </a:pPr>
            <a:r>
              <a:rPr lang="pl-PL" b="1" dirty="0" smtClean="0"/>
              <a:t>KOLEKTORY SŁONECZNE</a:t>
            </a:r>
          </a:p>
          <a:p>
            <a:pPr>
              <a:buFont typeface="Arial" pitchFamily="34" charset="0"/>
              <a:buChar char="•"/>
            </a:pPr>
            <a:r>
              <a:rPr lang="pl-PL" b="1" dirty="0" smtClean="0"/>
              <a:t>POMPA CIEPŁA</a:t>
            </a:r>
          </a:p>
          <a:p>
            <a:r>
              <a:rPr lang="pl-PL" b="1" dirty="0" smtClean="0">
                <a:solidFill>
                  <a:srgbClr val="FFFF00"/>
                </a:solidFill>
              </a:rPr>
              <a:t>INSTALACJA ENERGII ELEKTRYCZNEJ</a:t>
            </a:r>
          </a:p>
          <a:p>
            <a:pPr>
              <a:buFont typeface="Arial" pitchFamily="34" charset="0"/>
              <a:buChar char="•"/>
            </a:pPr>
            <a:r>
              <a:rPr lang="pl-PL" b="1" dirty="0" smtClean="0"/>
              <a:t>OGNIWA FOTOWOLTAICZNE</a:t>
            </a:r>
          </a:p>
          <a:p>
            <a:pPr>
              <a:buFont typeface="Arial" pitchFamily="34" charset="0"/>
              <a:buChar char="•"/>
            </a:pPr>
            <a:r>
              <a:rPr lang="pl-PL" b="1" dirty="0" smtClean="0"/>
              <a:t>SIŁOWNIA WIATROWA</a:t>
            </a:r>
          </a:p>
          <a:p>
            <a:endParaRPr lang="pl-PL" dirty="0" smtClean="0"/>
          </a:p>
          <a:p>
            <a:endParaRPr lang="pl-PL"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rgbClr val="FFFF00"/>
                </a:solidFill>
              </a:rPr>
              <a:t>Wymiennik ciepła</a:t>
            </a:r>
            <a:endParaRPr lang="pl-PL" dirty="0">
              <a:solidFill>
                <a:srgbClr val="FFFF00"/>
              </a:solidFill>
            </a:endParaRPr>
          </a:p>
        </p:txBody>
      </p:sp>
      <p:pic>
        <p:nvPicPr>
          <p:cNvPr id="4" name="Symbol zastępczy zawartości 3" descr="DSCN1802.JPG"/>
          <p:cNvPicPr>
            <a:picLocks noGrp="1" noChangeAspect="1"/>
          </p:cNvPicPr>
          <p:nvPr>
            <p:ph idx="1"/>
          </p:nvPr>
        </p:nvPicPr>
        <p:blipFill>
          <a:blip r:embed="rId2" cstate="print"/>
          <a:stretch>
            <a:fillRect/>
          </a:stretch>
        </p:blipFill>
        <p:spPr>
          <a:xfrm>
            <a:off x="1259632" y="1646238"/>
            <a:ext cx="6329676" cy="4525962"/>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System rur i naczynie </a:t>
            </a:r>
            <a:r>
              <a:rPr lang="pl-PL" dirty="0" err="1" smtClean="0">
                <a:solidFill>
                  <a:srgbClr val="FFFF00"/>
                </a:solidFill>
              </a:rPr>
              <a:t>wzbiorcze</a:t>
            </a:r>
            <a:endParaRPr lang="pl-PL" dirty="0">
              <a:solidFill>
                <a:srgbClr val="FFFF00"/>
              </a:solidFill>
            </a:endParaRPr>
          </a:p>
        </p:txBody>
      </p:sp>
      <p:pic>
        <p:nvPicPr>
          <p:cNvPr id="4" name="Symbol zastępczy zawartości 3" descr="DSCN1805.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Parking – lokalizacja dolnego źródła ciepła</a:t>
            </a:r>
            <a:endParaRPr lang="pl-PL" dirty="0">
              <a:solidFill>
                <a:srgbClr val="FFFF00"/>
              </a:solidFill>
            </a:endParaRPr>
          </a:p>
        </p:txBody>
      </p:sp>
      <p:pic>
        <p:nvPicPr>
          <p:cNvPr id="4" name="Symbol zastępczy zawartości 3" descr="DSCN1810.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Warsztat </a:t>
            </a:r>
            <a:r>
              <a:rPr lang="pl-PL" dirty="0" err="1" smtClean="0">
                <a:solidFill>
                  <a:srgbClr val="FFFF00"/>
                </a:solidFill>
              </a:rPr>
              <a:t>dogrzweany</a:t>
            </a:r>
            <a:r>
              <a:rPr lang="pl-PL" dirty="0" smtClean="0">
                <a:solidFill>
                  <a:srgbClr val="FFFF00"/>
                </a:solidFill>
              </a:rPr>
              <a:t> pompą ciepła</a:t>
            </a:r>
            <a:endParaRPr lang="pl-PL" dirty="0">
              <a:solidFill>
                <a:srgbClr val="FFFF00"/>
              </a:solidFill>
            </a:endParaRPr>
          </a:p>
        </p:txBody>
      </p:sp>
      <p:pic>
        <p:nvPicPr>
          <p:cNvPr id="4" name="Symbol zastępczy zawartości 3" descr="DSCN1813.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Limuzyna – dodatkowa działalność firmy</a:t>
            </a:r>
            <a:endParaRPr lang="pl-PL" dirty="0">
              <a:solidFill>
                <a:srgbClr val="FFFF00"/>
              </a:solidFill>
            </a:endParaRPr>
          </a:p>
        </p:txBody>
      </p:sp>
      <p:pic>
        <p:nvPicPr>
          <p:cNvPr id="4" name="Symbol zastępczy zawartości 3" descr="DSCN1816.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Chwilowy odpoczynek w limuzynie …</a:t>
            </a:r>
            <a:endParaRPr lang="pl-PL" dirty="0">
              <a:solidFill>
                <a:srgbClr val="FFFF00"/>
              </a:solidFill>
            </a:endParaRPr>
          </a:p>
        </p:txBody>
      </p:sp>
      <p:pic>
        <p:nvPicPr>
          <p:cNvPr id="4" name="Symbol zastępczy zawartości 3" descr="DSCN1817.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Koledzy zainteresowani samochodem szefa firmy</a:t>
            </a:r>
            <a:endParaRPr lang="pl-PL" dirty="0">
              <a:solidFill>
                <a:srgbClr val="FFFF00"/>
              </a:solidFill>
            </a:endParaRPr>
          </a:p>
        </p:txBody>
      </p:sp>
      <p:pic>
        <p:nvPicPr>
          <p:cNvPr id="4" name="Symbol zastępczy zawartości 3" descr="DSCN1811.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rgbClr val="FFFF00"/>
                </a:solidFill>
              </a:rPr>
              <a:t>Instalacja kolektorów słonecznych na basenie krytym w Koninie ul. Szymanowskiego 5a</a:t>
            </a:r>
            <a:endParaRPr lang="pl-PL" dirty="0">
              <a:solidFill>
                <a:srgbClr val="FFFF00"/>
              </a:solidFill>
            </a:endParaRPr>
          </a:p>
        </p:txBody>
      </p:sp>
      <p:sp>
        <p:nvSpPr>
          <p:cNvPr id="3" name="Symbol zastępczy tekstu 2"/>
          <p:cNvSpPr>
            <a:spLocks noGrp="1"/>
          </p:cNvSpPr>
          <p:nvPr>
            <p:ph type="body" idx="1"/>
          </p:nvPr>
        </p:nvSpPr>
        <p:spPr>
          <a:xfrm>
            <a:off x="722313" y="3287712"/>
            <a:ext cx="7772400" cy="3381648"/>
          </a:xfrm>
        </p:spPr>
        <p:txBody>
          <a:bodyPr>
            <a:normAutofit/>
          </a:bodyPr>
          <a:lstStyle/>
          <a:p>
            <a:pPr algn="l"/>
            <a:r>
              <a:rPr lang="pl-PL" sz="2800" dirty="0" smtClean="0"/>
              <a:t> - 56 kolektorów </a:t>
            </a:r>
            <a:r>
              <a:rPr lang="pl-PL" sz="2800" dirty="0" err="1" smtClean="0"/>
              <a:t>Viessman</a:t>
            </a:r>
            <a:r>
              <a:rPr lang="pl-PL" sz="2800" dirty="0" smtClean="0"/>
              <a:t> – poziomych po  2,5m²</a:t>
            </a:r>
          </a:p>
          <a:p>
            <a:pPr algn="l"/>
            <a:r>
              <a:rPr lang="pl-PL" sz="2800" dirty="0" smtClean="0"/>
              <a:t> - wymienniki płytowa dla wody basenowej</a:t>
            </a:r>
          </a:p>
          <a:p>
            <a:pPr algn="l"/>
            <a:r>
              <a:rPr lang="pl-PL" sz="2800" dirty="0" smtClean="0"/>
              <a:t> - dwa zasobniki </a:t>
            </a:r>
            <a:r>
              <a:rPr lang="pl-PL" sz="2800" dirty="0" err="1" smtClean="0"/>
              <a:t>biwalentne</a:t>
            </a:r>
            <a:r>
              <a:rPr lang="pl-PL" sz="2800" dirty="0" smtClean="0"/>
              <a:t> z wężownicami po 1000 l dla </a:t>
            </a:r>
            <a:r>
              <a:rPr lang="pl-PL" sz="2800" dirty="0" err="1" smtClean="0"/>
              <a:t>c.w.u</a:t>
            </a:r>
            <a:r>
              <a:rPr lang="pl-PL" sz="2800" dirty="0" smtClean="0"/>
              <a:t>.</a:t>
            </a:r>
          </a:p>
          <a:p>
            <a:pPr algn="l"/>
            <a:r>
              <a:rPr lang="pl-PL" sz="2800" dirty="0" smtClean="0"/>
              <a:t> - aparatura sterująca </a:t>
            </a:r>
            <a:r>
              <a:rPr lang="pl-PL" sz="2800" dirty="0" err="1" smtClean="0"/>
              <a:t>Viessman</a:t>
            </a:r>
            <a:endParaRPr lang="pl-PL" sz="2800" dirty="0" smtClean="0"/>
          </a:p>
          <a:p>
            <a:pPr algn="l"/>
            <a:r>
              <a:rPr lang="pl-PL" sz="2800" dirty="0" smtClean="0"/>
              <a:t> - basen o wymiarach 25x12,5</a:t>
            </a:r>
            <a:endParaRPr lang="pl-PL"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pPr algn="ctr"/>
            <a:r>
              <a:rPr lang="pl-PL" dirty="0" smtClean="0">
                <a:solidFill>
                  <a:srgbClr val="FFFF00"/>
                </a:solidFill>
              </a:rPr>
              <a:t>Budynek basenu i mapa sytuacyjna</a:t>
            </a:r>
            <a:endParaRPr lang="pl-PL" dirty="0">
              <a:solidFill>
                <a:srgbClr val="FFFF00"/>
              </a:solidFill>
            </a:endParaRPr>
          </a:p>
        </p:txBody>
      </p:sp>
      <p:pic>
        <p:nvPicPr>
          <p:cNvPr id="8" name="Symbol zastępczy zawartości 7" descr="01.jpg"/>
          <p:cNvPicPr>
            <a:picLocks noGrp="1" noChangeAspect="1"/>
          </p:cNvPicPr>
          <p:nvPr>
            <p:ph sz="half" idx="1"/>
          </p:nvPr>
        </p:nvPicPr>
        <p:blipFill>
          <a:blip r:embed="rId3" cstate="print"/>
          <a:stretch>
            <a:fillRect/>
          </a:stretch>
        </p:blipFill>
        <p:spPr>
          <a:xfrm>
            <a:off x="467543" y="1700808"/>
            <a:ext cx="4800533" cy="3600400"/>
          </a:xfrm>
        </p:spPr>
      </p:pic>
      <p:pic>
        <p:nvPicPr>
          <p:cNvPr id="9" name="Symbol zastępczy zawartości 8" descr="data=Ay5GWBeob_WIPLDYoIWcfVXxvZu9XwJ55OX7Ag,Rv8tWWYM3jmMHPFzUupLhMpaOfaQg0-Xn1jNMmn1d1Ag9pHazcwtpX0QztUOn4QO06fVvQ5EHkKGhmyahsWXrVLWuOBJmTJ7juMy5fxgOZqw8YHZx8PrCNADwmNFOmnJPGSwVg.gif"/>
          <p:cNvPicPr>
            <a:picLocks noGrp="1" noChangeAspect="1"/>
          </p:cNvPicPr>
          <p:nvPr>
            <p:ph sz="half" idx="2"/>
          </p:nvPr>
        </p:nvPicPr>
        <p:blipFill>
          <a:blip r:embed="rId4" cstate="print"/>
          <a:stretch>
            <a:fillRect/>
          </a:stretch>
        </p:blipFill>
        <p:spPr>
          <a:xfrm>
            <a:off x="3923928" y="4653136"/>
            <a:ext cx="4830688" cy="1702445"/>
          </a:xfrm>
          <a:prstGeom prst="rect">
            <a:avLst/>
          </a:prstGeom>
          <a:ln>
            <a:noFill/>
          </a:ln>
          <a:effectLst>
            <a:softEdge rad="1125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pPr algn="ctr"/>
            <a:r>
              <a:rPr lang="pl-PL" dirty="0" smtClean="0">
                <a:solidFill>
                  <a:srgbClr val="FFFF00"/>
                </a:solidFill>
              </a:rPr>
              <a:t>Kolektory na dachu basenu</a:t>
            </a:r>
            <a:endParaRPr lang="pl-PL" dirty="0">
              <a:solidFill>
                <a:srgbClr val="FFFF00"/>
              </a:solidFill>
            </a:endParaRPr>
          </a:p>
        </p:txBody>
      </p:sp>
      <p:pic>
        <p:nvPicPr>
          <p:cNvPr id="7" name="Symbol zastępczy zawartości 6" descr="DSCN1848.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effectLst>
            <a:outerShdw dist="107763" dir="18900000" algn="ctr" rotWithShape="0">
              <a:schemeClr val="bg2"/>
            </a:outerShdw>
          </a:effectLst>
        </p:spPr>
        <p:txBody>
          <a:bodyPr/>
          <a:lstStyle/>
          <a:p>
            <a:r>
              <a:rPr lang="pl-PL" sz="5400" b="1">
                <a:effectLst>
                  <a:outerShdw blurRad="38100" dist="38100" dir="2700000" algn="tl">
                    <a:srgbClr val="000000"/>
                  </a:outerShdw>
                </a:effectLst>
              </a:rPr>
              <a:t>      FUNDATORZY</a:t>
            </a:r>
          </a:p>
        </p:txBody>
      </p:sp>
      <p:graphicFrame>
        <p:nvGraphicFramePr>
          <p:cNvPr id="45059" name="Object 3"/>
          <p:cNvGraphicFramePr>
            <a:graphicFrameLocks noChangeAspect="1"/>
          </p:cNvGraphicFramePr>
          <p:nvPr/>
        </p:nvGraphicFramePr>
        <p:xfrm>
          <a:off x="4800600" y="2057400"/>
          <a:ext cx="2590800" cy="1612900"/>
        </p:xfrm>
        <a:graphic>
          <a:graphicData uri="http://schemas.openxmlformats.org/presentationml/2006/ole">
            <p:oleObj spid="_x0000_s120840" name="Fotografia Photo Editor" r:id="rId3" imgW="12219048" imgH="7609524" progId="">
              <p:embed/>
            </p:oleObj>
          </a:graphicData>
        </a:graphic>
      </p:graphicFrame>
      <p:graphicFrame>
        <p:nvGraphicFramePr>
          <p:cNvPr id="45060" name="Object 4"/>
          <p:cNvGraphicFramePr>
            <a:graphicFrameLocks noChangeAspect="1"/>
          </p:cNvGraphicFramePr>
          <p:nvPr/>
        </p:nvGraphicFramePr>
        <p:xfrm>
          <a:off x="1676400" y="3124200"/>
          <a:ext cx="1981200" cy="1957388"/>
        </p:xfrm>
        <a:graphic>
          <a:graphicData uri="http://schemas.openxmlformats.org/presentationml/2006/ole">
            <p:oleObj spid="_x0000_s120841" name="Fotografia Photo Editor" r:id="rId4" imgW="5533333" imgH="5466667" progId="">
              <p:embed/>
            </p:oleObj>
          </a:graphicData>
        </a:graphic>
      </p:graphicFrame>
      <p:graphicFrame>
        <p:nvGraphicFramePr>
          <p:cNvPr id="45061" name="Object 5"/>
          <p:cNvGraphicFramePr>
            <a:graphicFrameLocks noChangeAspect="1"/>
          </p:cNvGraphicFramePr>
          <p:nvPr/>
        </p:nvGraphicFramePr>
        <p:xfrm>
          <a:off x="6096000" y="4267200"/>
          <a:ext cx="1924050" cy="2347913"/>
        </p:xfrm>
        <a:graphic>
          <a:graphicData uri="http://schemas.openxmlformats.org/presentationml/2006/ole">
            <p:oleObj spid="_x0000_s120842" name="Fotografia Photo Editor" r:id="rId5" imgW="5095238" imgH="6219048" progId="">
              <p:embed/>
            </p:oleObj>
          </a:graphicData>
        </a:graphic>
      </p:graphicFrame>
      <p:sp>
        <p:nvSpPr>
          <p:cNvPr id="45062" name="Rectangle 6"/>
          <p:cNvSpPr>
            <a:spLocks noChangeArrowheads="1"/>
          </p:cNvSpPr>
          <p:nvPr/>
        </p:nvSpPr>
        <p:spPr bwMode="auto">
          <a:xfrm>
            <a:off x="1676400" y="3048000"/>
            <a:ext cx="1981200" cy="762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63" name="Rectangle 7"/>
          <p:cNvSpPr>
            <a:spLocks noChangeArrowheads="1"/>
          </p:cNvSpPr>
          <p:nvPr/>
        </p:nvSpPr>
        <p:spPr bwMode="auto">
          <a:xfrm>
            <a:off x="4800600" y="3657600"/>
            <a:ext cx="2590800" cy="762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64" name="Rectangle 8"/>
          <p:cNvSpPr>
            <a:spLocks noChangeArrowheads="1"/>
          </p:cNvSpPr>
          <p:nvPr/>
        </p:nvSpPr>
        <p:spPr bwMode="auto">
          <a:xfrm>
            <a:off x="6096000" y="6553200"/>
            <a:ext cx="1981200" cy="762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65" name="Rectangle 9"/>
          <p:cNvSpPr>
            <a:spLocks noChangeArrowheads="1"/>
          </p:cNvSpPr>
          <p:nvPr/>
        </p:nvSpPr>
        <p:spPr bwMode="auto">
          <a:xfrm>
            <a:off x="6096000" y="4267200"/>
            <a:ext cx="1981200" cy="762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66" name="Rectangle 10"/>
          <p:cNvSpPr>
            <a:spLocks noChangeArrowheads="1"/>
          </p:cNvSpPr>
          <p:nvPr/>
        </p:nvSpPr>
        <p:spPr bwMode="auto">
          <a:xfrm>
            <a:off x="4800600" y="2057400"/>
            <a:ext cx="2590800" cy="762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67" name="Rectangle 11"/>
          <p:cNvSpPr>
            <a:spLocks noChangeArrowheads="1"/>
          </p:cNvSpPr>
          <p:nvPr/>
        </p:nvSpPr>
        <p:spPr bwMode="auto">
          <a:xfrm>
            <a:off x="1676400" y="5029200"/>
            <a:ext cx="1981200" cy="762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70" name="Rectangle 14"/>
          <p:cNvSpPr>
            <a:spLocks noChangeArrowheads="1"/>
          </p:cNvSpPr>
          <p:nvPr/>
        </p:nvSpPr>
        <p:spPr bwMode="auto">
          <a:xfrm>
            <a:off x="1676400" y="3048000"/>
            <a:ext cx="76200" cy="20574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algn="ctr"/>
            <a:endParaRPr lang="pl-PL"/>
          </a:p>
        </p:txBody>
      </p:sp>
      <p:sp>
        <p:nvSpPr>
          <p:cNvPr id="45073" name="Rectangle 17"/>
          <p:cNvSpPr>
            <a:spLocks noChangeArrowheads="1"/>
          </p:cNvSpPr>
          <p:nvPr/>
        </p:nvSpPr>
        <p:spPr bwMode="auto">
          <a:xfrm>
            <a:off x="3657600" y="3048000"/>
            <a:ext cx="76200" cy="20574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74" name="Rectangle 18"/>
          <p:cNvSpPr>
            <a:spLocks noChangeArrowheads="1"/>
          </p:cNvSpPr>
          <p:nvPr/>
        </p:nvSpPr>
        <p:spPr bwMode="auto">
          <a:xfrm>
            <a:off x="6096000" y="4267200"/>
            <a:ext cx="76200" cy="23622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75" name="Rectangle 19"/>
          <p:cNvSpPr>
            <a:spLocks noChangeArrowheads="1"/>
          </p:cNvSpPr>
          <p:nvPr/>
        </p:nvSpPr>
        <p:spPr bwMode="auto">
          <a:xfrm flipH="1">
            <a:off x="4724400" y="2057400"/>
            <a:ext cx="76200" cy="16764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76" name="Rectangle 20"/>
          <p:cNvSpPr>
            <a:spLocks noChangeArrowheads="1"/>
          </p:cNvSpPr>
          <p:nvPr/>
        </p:nvSpPr>
        <p:spPr bwMode="auto">
          <a:xfrm flipH="1">
            <a:off x="7315200" y="2057400"/>
            <a:ext cx="76200" cy="16764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77" name="Rectangle 21"/>
          <p:cNvSpPr>
            <a:spLocks noChangeArrowheads="1"/>
          </p:cNvSpPr>
          <p:nvPr/>
        </p:nvSpPr>
        <p:spPr bwMode="auto">
          <a:xfrm>
            <a:off x="8001000" y="4267200"/>
            <a:ext cx="76200" cy="23622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79" name="Text Box 23"/>
          <p:cNvSpPr txBox="1">
            <a:spLocks noChangeArrowheads="1"/>
          </p:cNvSpPr>
          <p:nvPr/>
        </p:nvSpPr>
        <p:spPr bwMode="auto">
          <a:xfrm>
            <a:off x="1676400" y="2057400"/>
            <a:ext cx="3140540" cy="646331"/>
          </a:xfrm>
          <a:prstGeom prst="rect">
            <a:avLst/>
          </a:prstGeom>
          <a:noFill/>
          <a:ln w="12700">
            <a:noFill/>
            <a:miter lim="800000"/>
            <a:headEnd type="none" w="sm" len="sm"/>
            <a:tailEnd type="none" w="sm" len="sm"/>
          </a:ln>
          <a:effectLst/>
        </p:spPr>
        <p:txBody>
          <a:bodyPr wrap="none">
            <a:spAutoFit/>
          </a:bodyPr>
          <a:lstStyle/>
          <a:p>
            <a:r>
              <a:rPr lang="pl-PL" sz="1800" b="1" dirty="0">
                <a:solidFill>
                  <a:srgbClr val="FFFF00"/>
                </a:solidFill>
                <a:effectLst>
                  <a:outerShdw blurRad="38100" dist="38100" dir="2700000" algn="tl">
                    <a:srgbClr val="000000"/>
                  </a:outerShdw>
                </a:effectLst>
              </a:rPr>
              <a:t>NIEMIECKA FUNDACJA </a:t>
            </a:r>
          </a:p>
          <a:p>
            <a:r>
              <a:rPr lang="pl-PL" sz="1800" b="1" dirty="0">
                <a:solidFill>
                  <a:srgbClr val="FFFF00"/>
                </a:solidFill>
                <a:effectLst>
                  <a:outerShdw blurRad="38100" dist="38100" dir="2700000" algn="tl">
                    <a:srgbClr val="000000"/>
                  </a:outerShdw>
                </a:effectLst>
              </a:rPr>
              <a:t>OCHRONY ŚRODOWISKA</a:t>
            </a:r>
          </a:p>
        </p:txBody>
      </p:sp>
      <p:sp>
        <p:nvSpPr>
          <p:cNvPr id="45082" name="AutoShape 26"/>
          <p:cNvSpPr>
            <a:spLocks noChangeArrowheads="1"/>
          </p:cNvSpPr>
          <p:nvPr/>
        </p:nvSpPr>
        <p:spPr bwMode="auto">
          <a:xfrm>
            <a:off x="4038600" y="2819400"/>
            <a:ext cx="533400" cy="76200"/>
          </a:xfrm>
          <a:prstGeom prst="rightArrow">
            <a:avLst>
              <a:gd name="adj1" fmla="val 50000"/>
              <a:gd name="adj2" fmla="val 175000"/>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83" name="Text Box 27"/>
          <p:cNvSpPr txBox="1">
            <a:spLocks noChangeArrowheads="1"/>
          </p:cNvSpPr>
          <p:nvPr/>
        </p:nvSpPr>
        <p:spPr bwMode="auto">
          <a:xfrm>
            <a:off x="3962400" y="4419600"/>
            <a:ext cx="2050561" cy="646331"/>
          </a:xfrm>
          <a:prstGeom prst="rect">
            <a:avLst/>
          </a:prstGeom>
          <a:noFill/>
          <a:ln w="12700">
            <a:noFill/>
            <a:miter lim="800000"/>
            <a:headEnd type="none" w="sm" len="sm"/>
            <a:tailEnd type="none" w="sm" len="sm"/>
          </a:ln>
          <a:effectLst/>
        </p:spPr>
        <p:txBody>
          <a:bodyPr wrap="none">
            <a:spAutoFit/>
          </a:bodyPr>
          <a:lstStyle/>
          <a:p>
            <a:pPr algn="ctr"/>
            <a:r>
              <a:rPr lang="pl-PL" sz="1800" b="1" dirty="0">
                <a:solidFill>
                  <a:srgbClr val="FFFF00"/>
                </a:solidFill>
                <a:effectLst>
                  <a:outerShdw blurRad="38100" dist="38100" dir="2700000" algn="tl">
                    <a:srgbClr val="000000"/>
                  </a:outerShdw>
                </a:effectLst>
              </a:rPr>
              <a:t>URZĄD MIEJSKI</a:t>
            </a:r>
          </a:p>
          <a:p>
            <a:pPr algn="ctr"/>
            <a:r>
              <a:rPr lang="pl-PL" sz="1800" b="1" dirty="0">
                <a:solidFill>
                  <a:srgbClr val="FFFF00"/>
                </a:solidFill>
                <a:effectLst>
                  <a:outerShdw blurRad="38100" dist="38100" dir="2700000" algn="tl">
                    <a:srgbClr val="000000"/>
                  </a:outerShdw>
                </a:effectLst>
              </a:rPr>
              <a:t>W KONINE</a:t>
            </a:r>
          </a:p>
        </p:txBody>
      </p:sp>
      <p:sp>
        <p:nvSpPr>
          <p:cNvPr id="45084" name="AutoShape 28"/>
          <p:cNvSpPr>
            <a:spLocks noChangeArrowheads="1"/>
          </p:cNvSpPr>
          <p:nvPr/>
        </p:nvSpPr>
        <p:spPr bwMode="auto">
          <a:xfrm>
            <a:off x="5410200" y="5181600"/>
            <a:ext cx="533400" cy="76200"/>
          </a:xfrm>
          <a:prstGeom prst="rightArrow">
            <a:avLst>
              <a:gd name="adj1" fmla="val 50000"/>
              <a:gd name="adj2" fmla="val 175000"/>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
        <p:nvSpPr>
          <p:cNvPr id="45085" name="Text Box 29"/>
          <p:cNvSpPr txBox="1">
            <a:spLocks noChangeArrowheads="1"/>
          </p:cNvSpPr>
          <p:nvPr/>
        </p:nvSpPr>
        <p:spPr bwMode="auto">
          <a:xfrm>
            <a:off x="1736725" y="5472113"/>
            <a:ext cx="3597275" cy="1069975"/>
          </a:xfrm>
          <a:prstGeom prst="rect">
            <a:avLst/>
          </a:prstGeom>
          <a:noFill/>
          <a:ln w="12700">
            <a:noFill/>
            <a:miter lim="800000"/>
            <a:headEnd type="none" w="sm" len="sm"/>
            <a:tailEnd type="none" w="sm" len="sm"/>
          </a:ln>
          <a:effectLst/>
        </p:spPr>
        <p:txBody>
          <a:bodyPr>
            <a:spAutoFit/>
          </a:bodyPr>
          <a:lstStyle/>
          <a:p>
            <a:pPr algn="ctr"/>
            <a:r>
              <a:rPr lang="pl-PL" sz="1600" b="1" dirty="0">
                <a:solidFill>
                  <a:srgbClr val="FFFF00"/>
                </a:solidFill>
                <a:effectLst>
                  <a:outerShdw blurRad="38100" dist="38100" dir="2700000" algn="tl">
                    <a:srgbClr val="000000"/>
                  </a:outerShdw>
                </a:effectLst>
              </a:rPr>
              <a:t>WOJEWÓDZKI FUNDUSZ</a:t>
            </a:r>
          </a:p>
          <a:p>
            <a:pPr algn="ctr"/>
            <a:r>
              <a:rPr lang="pl-PL" sz="1600" b="1" dirty="0">
                <a:solidFill>
                  <a:srgbClr val="FFFF00"/>
                </a:solidFill>
                <a:effectLst>
                  <a:outerShdw blurRad="38100" dist="38100" dir="2700000" algn="tl">
                    <a:srgbClr val="000000"/>
                  </a:outerShdw>
                </a:effectLst>
              </a:rPr>
              <a:t>OCHRONY ŚRODOWISKA I GOSPODARKI WODNEJ</a:t>
            </a:r>
          </a:p>
          <a:p>
            <a:pPr algn="ctr"/>
            <a:r>
              <a:rPr lang="pl-PL" sz="1600" b="1" dirty="0">
                <a:solidFill>
                  <a:srgbClr val="FFFF00"/>
                </a:solidFill>
                <a:effectLst>
                  <a:outerShdw blurRad="38100" dist="38100" dir="2700000" algn="tl">
                    <a:srgbClr val="000000"/>
                  </a:outerShdw>
                </a:effectLst>
              </a:rPr>
              <a:t>W POZNANIU</a:t>
            </a:r>
          </a:p>
        </p:txBody>
      </p:sp>
      <p:sp>
        <p:nvSpPr>
          <p:cNvPr id="45086" name="AutoShape 30"/>
          <p:cNvSpPr>
            <a:spLocks noChangeArrowheads="1"/>
          </p:cNvSpPr>
          <p:nvPr/>
        </p:nvSpPr>
        <p:spPr bwMode="auto">
          <a:xfrm>
            <a:off x="1905000" y="5334000"/>
            <a:ext cx="76200" cy="609600"/>
          </a:xfrm>
          <a:prstGeom prst="upArrow">
            <a:avLst>
              <a:gd name="adj1" fmla="val 50000"/>
              <a:gd name="adj2" fmla="val 200000"/>
            </a:avLst>
          </a:prstGeom>
          <a:solidFill>
            <a:schemeClr val="accent1"/>
          </a:solidFill>
          <a:ln w="12700">
            <a:solidFill>
              <a:schemeClr val="tx1"/>
            </a:solidFill>
            <a:miter lim="800000"/>
            <a:headEnd type="none" w="sm" len="sm"/>
            <a:tailEnd type="none" w="sm" len="sm"/>
          </a:ln>
          <a:effectLst/>
        </p:spPr>
        <p:txBody>
          <a:bodyPr wrap="none" anchor="ctr"/>
          <a:lstStyle/>
          <a:p>
            <a:endParaRPr lang="pl-PL"/>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box(out)">
                                      <p:cBhvr>
                                        <p:cTn id="7" dur="500"/>
                                        <p:tgtEl>
                                          <p:spTgt spid="45059"/>
                                        </p:tgtEl>
                                      </p:cBhvr>
                                    </p:animEffect>
                                  </p:childTnLst>
                                </p:cTn>
                              </p:par>
                            </p:childTnLst>
                          </p:cTn>
                        </p:par>
                        <p:par>
                          <p:cTn id="8" fill="hold">
                            <p:stCondLst>
                              <p:cond delay="500"/>
                            </p:stCondLst>
                            <p:childTnLst>
                              <p:par>
                                <p:cTn id="9" presetID="2" presetClass="entr" presetSubtype="8" fill="hold" grpId="0" nodeType="afterEffect">
                                  <p:stCondLst>
                                    <p:cond delay="2000"/>
                                  </p:stCondLst>
                                  <p:iterate type="lt">
                                    <p:tmPct val="100000"/>
                                  </p:iterate>
                                  <p:childTnLst>
                                    <p:set>
                                      <p:cBhvr>
                                        <p:cTn id="10" dur="1" fill="hold">
                                          <p:stCondLst>
                                            <p:cond delay="0"/>
                                          </p:stCondLst>
                                        </p:cTn>
                                        <p:tgtEl>
                                          <p:spTgt spid="45079"/>
                                        </p:tgtEl>
                                        <p:attrNameLst>
                                          <p:attrName>style.visibility</p:attrName>
                                        </p:attrNameLst>
                                      </p:cBhvr>
                                      <p:to>
                                        <p:strVal val="visible"/>
                                      </p:to>
                                    </p:set>
                                    <p:anim calcmode="lin" valueType="num">
                                      <p:cBhvr additive="base">
                                        <p:cTn id="11" dur="75" fill="hold"/>
                                        <p:tgtEl>
                                          <p:spTgt spid="45079"/>
                                        </p:tgtEl>
                                        <p:attrNameLst>
                                          <p:attrName>ppt_x</p:attrName>
                                        </p:attrNameLst>
                                      </p:cBhvr>
                                      <p:tavLst>
                                        <p:tav tm="0">
                                          <p:val>
                                            <p:strVal val="0-#ppt_w/2"/>
                                          </p:val>
                                        </p:tav>
                                        <p:tav tm="100000">
                                          <p:val>
                                            <p:strVal val="#ppt_x"/>
                                          </p:val>
                                        </p:tav>
                                      </p:tavLst>
                                    </p:anim>
                                    <p:anim calcmode="lin" valueType="num">
                                      <p:cBhvr additive="base">
                                        <p:cTn id="12" dur="75" fill="hold"/>
                                        <p:tgtEl>
                                          <p:spTgt spid="45079"/>
                                        </p:tgtEl>
                                        <p:attrNameLst>
                                          <p:attrName>ppt_y</p:attrName>
                                        </p:attrNameLst>
                                      </p:cBhvr>
                                      <p:tavLst>
                                        <p:tav tm="0">
                                          <p:val>
                                            <p:strVal val="#ppt_y"/>
                                          </p:val>
                                        </p:tav>
                                        <p:tav tm="100000">
                                          <p:val>
                                            <p:strVal val="#ppt_y"/>
                                          </p:val>
                                        </p:tav>
                                      </p:tavLst>
                                    </p:anim>
                                  </p:childTnLst>
                                </p:cTn>
                              </p:par>
                            </p:childTnLst>
                          </p:cTn>
                        </p:par>
                        <p:par>
                          <p:cTn id="13" fill="hold">
                            <p:stCondLst>
                              <p:cond delay="5050"/>
                            </p:stCondLst>
                            <p:childTnLst>
                              <p:par>
                                <p:cTn id="14" presetID="4" presetClass="entr" presetSubtype="32" fill="hold" nodeType="afterEffect">
                                  <p:stCondLst>
                                    <p:cond delay="2000"/>
                                  </p:stCondLst>
                                  <p:childTnLst>
                                    <p:set>
                                      <p:cBhvr>
                                        <p:cTn id="15" dur="1" fill="hold">
                                          <p:stCondLst>
                                            <p:cond delay="0"/>
                                          </p:stCondLst>
                                        </p:cTn>
                                        <p:tgtEl>
                                          <p:spTgt spid="45060"/>
                                        </p:tgtEl>
                                        <p:attrNameLst>
                                          <p:attrName>style.visibility</p:attrName>
                                        </p:attrNameLst>
                                      </p:cBhvr>
                                      <p:to>
                                        <p:strVal val="visible"/>
                                      </p:to>
                                    </p:set>
                                    <p:animEffect transition="in" filter="box(out)">
                                      <p:cBhvr>
                                        <p:cTn id="16" dur="500"/>
                                        <p:tgtEl>
                                          <p:spTgt spid="45060"/>
                                        </p:tgtEl>
                                      </p:cBhvr>
                                    </p:animEffect>
                                  </p:childTnLst>
                                </p:cTn>
                              </p:par>
                            </p:childTnLst>
                          </p:cTn>
                        </p:par>
                        <p:par>
                          <p:cTn id="17" fill="hold">
                            <p:stCondLst>
                              <p:cond delay="7550"/>
                            </p:stCondLst>
                            <p:childTnLst>
                              <p:par>
                                <p:cTn id="18" presetID="2" presetClass="entr" presetSubtype="4" fill="hold" grpId="0" nodeType="afterEffect">
                                  <p:stCondLst>
                                    <p:cond delay="2000"/>
                                  </p:stCondLst>
                                  <p:iterate type="wd">
                                    <p:tmPct val="100000"/>
                                  </p:iterate>
                                  <p:childTnLst>
                                    <p:set>
                                      <p:cBhvr>
                                        <p:cTn id="19" dur="1" fill="hold">
                                          <p:stCondLst>
                                            <p:cond delay="0"/>
                                          </p:stCondLst>
                                        </p:cTn>
                                        <p:tgtEl>
                                          <p:spTgt spid="45085"/>
                                        </p:tgtEl>
                                        <p:attrNameLst>
                                          <p:attrName>style.visibility</p:attrName>
                                        </p:attrNameLst>
                                      </p:cBhvr>
                                      <p:to>
                                        <p:strVal val="visible"/>
                                      </p:to>
                                    </p:set>
                                    <p:anim calcmode="lin" valueType="num">
                                      <p:cBhvr additive="base">
                                        <p:cTn id="20" dur="300" fill="hold"/>
                                        <p:tgtEl>
                                          <p:spTgt spid="45085"/>
                                        </p:tgtEl>
                                        <p:attrNameLst>
                                          <p:attrName>ppt_x</p:attrName>
                                        </p:attrNameLst>
                                      </p:cBhvr>
                                      <p:tavLst>
                                        <p:tav tm="0">
                                          <p:val>
                                            <p:strVal val="#ppt_x"/>
                                          </p:val>
                                        </p:tav>
                                        <p:tav tm="100000">
                                          <p:val>
                                            <p:strVal val="#ppt_x"/>
                                          </p:val>
                                        </p:tav>
                                      </p:tavLst>
                                    </p:anim>
                                    <p:anim calcmode="lin" valueType="num">
                                      <p:cBhvr additive="base">
                                        <p:cTn id="21" dur="300" fill="hold"/>
                                        <p:tgtEl>
                                          <p:spTgt spid="45085"/>
                                        </p:tgtEl>
                                        <p:attrNameLst>
                                          <p:attrName>ppt_y</p:attrName>
                                        </p:attrNameLst>
                                      </p:cBhvr>
                                      <p:tavLst>
                                        <p:tav tm="0">
                                          <p:val>
                                            <p:strVal val="1+#ppt_h/2"/>
                                          </p:val>
                                        </p:tav>
                                        <p:tav tm="100000">
                                          <p:val>
                                            <p:strVal val="#ppt_y"/>
                                          </p:val>
                                        </p:tav>
                                      </p:tavLst>
                                    </p:anim>
                                  </p:childTnLst>
                                </p:cTn>
                              </p:par>
                            </p:childTnLst>
                          </p:cTn>
                        </p:par>
                        <p:par>
                          <p:cTn id="22" fill="hold">
                            <p:stCondLst>
                              <p:cond delay="12250"/>
                            </p:stCondLst>
                            <p:childTnLst>
                              <p:par>
                                <p:cTn id="23" presetID="4" presetClass="entr" presetSubtype="32" fill="hold" nodeType="afterEffect">
                                  <p:stCondLst>
                                    <p:cond delay="2000"/>
                                  </p:stCondLst>
                                  <p:childTnLst>
                                    <p:set>
                                      <p:cBhvr>
                                        <p:cTn id="24" dur="1" fill="hold">
                                          <p:stCondLst>
                                            <p:cond delay="0"/>
                                          </p:stCondLst>
                                        </p:cTn>
                                        <p:tgtEl>
                                          <p:spTgt spid="45061"/>
                                        </p:tgtEl>
                                        <p:attrNameLst>
                                          <p:attrName>style.visibility</p:attrName>
                                        </p:attrNameLst>
                                      </p:cBhvr>
                                      <p:to>
                                        <p:strVal val="visible"/>
                                      </p:to>
                                    </p:set>
                                    <p:animEffect transition="in" filter="box(out)">
                                      <p:cBhvr>
                                        <p:cTn id="25" dur="500"/>
                                        <p:tgtEl>
                                          <p:spTgt spid="45061"/>
                                        </p:tgtEl>
                                      </p:cBhvr>
                                    </p:animEffect>
                                  </p:childTnLst>
                                </p:cTn>
                              </p:par>
                            </p:childTnLst>
                          </p:cTn>
                        </p:par>
                        <p:par>
                          <p:cTn id="26" fill="hold">
                            <p:stCondLst>
                              <p:cond delay="14750"/>
                            </p:stCondLst>
                            <p:childTnLst>
                              <p:par>
                                <p:cTn id="27" presetID="15" presetClass="entr" presetSubtype="0" fill="hold" grpId="0" nodeType="afterEffect">
                                  <p:stCondLst>
                                    <p:cond delay="2000"/>
                                  </p:stCondLst>
                                  <p:childTnLst>
                                    <p:set>
                                      <p:cBhvr>
                                        <p:cTn id="28" dur="1" fill="hold">
                                          <p:stCondLst>
                                            <p:cond delay="0"/>
                                          </p:stCondLst>
                                        </p:cTn>
                                        <p:tgtEl>
                                          <p:spTgt spid="45083"/>
                                        </p:tgtEl>
                                        <p:attrNameLst>
                                          <p:attrName>style.visibility</p:attrName>
                                        </p:attrNameLst>
                                      </p:cBhvr>
                                      <p:to>
                                        <p:strVal val="visible"/>
                                      </p:to>
                                    </p:set>
                                    <p:anim calcmode="lin" valueType="num">
                                      <p:cBhvr>
                                        <p:cTn id="29" dur="1000" fill="hold"/>
                                        <p:tgtEl>
                                          <p:spTgt spid="45083"/>
                                        </p:tgtEl>
                                        <p:attrNameLst>
                                          <p:attrName>ppt_w</p:attrName>
                                        </p:attrNameLst>
                                      </p:cBhvr>
                                      <p:tavLst>
                                        <p:tav tm="0">
                                          <p:val>
                                            <p:fltVal val="0"/>
                                          </p:val>
                                        </p:tav>
                                        <p:tav tm="100000">
                                          <p:val>
                                            <p:strVal val="#ppt_w"/>
                                          </p:val>
                                        </p:tav>
                                      </p:tavLst>
                                    </p:anim>
                                    <p:anim calcmode="lin" valueType="num">
                                      <p:cBhvr>
                                        <p:cTn id="30" dur="1000" fill="hold"/>
                                        <p:tgtEl>
                                          <p:spTgt spid="45083"/>
                                        </p:tgtEl>
                                        <p:attrNameLst>
                                          <p:attrName>ppt_h</p:attrName>
                                        </p:attrNameLst>
                                      </p:cBhvr>
                                      <p:tavLst>
                                        <p:tav tm="0">
                                          <p:val>
                                            <p:fltVal val="0"/>
                                          </p:val>
                                        </p:tav>
                                        <p:tav tm="100000">
                                          <p:val>
                                            <p:strVal val="#ppt_h"/>
                                          </p:val>
                                        </p:tav>
                                      </p:tavLst>
                                    </p:anim>
                                    <p:anim calcmode="lin" valueType="num">
                                      <p:cBhvr>
                                        <p:cTn id="31" dur="1000" fill="hold"/>
                                        <p:tgtEl>
                                          <p:spTgt spid="45083"/>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50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9" grpId="0" autoUpdateAnimBg="0"/>
      <p:bldP spid="45083" grpId="0" autoUpdateAnimBg="0"/>
      <p:bldP spid="4508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rgbClr val="FFFF00"/>
                </a:solidFill>
              </a:rPr>
              <a:t>Zasobniki 2x1000 l </a:t>
            </a:r>
            <a:endParaRPr lang="pl-PL" dirty="0">
              <a:solidFill>
                <a:srgbClr val="FFFF00"/>
              </a:solidFill>
            </a:endParaRPr>
          </a:p>
        </p:txBody>
      </p:sp>
      <p:pic>
        <p:nvPicPr>
          <p:cNvPr id="4" name="Symbol zastępczy zawartości 3" descr="DSCN1829.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pPr algn="ctr"/>
            <a:r>
              <a:rPr lang="pl-PL" dirty="0" smtClean="0">
                <a:solidFill>
                  <a:srgbClr val="FFFF00"/>
                </a:solidFill>
              </a:rPr>
              <a:t>Pompy cyrkulacyjne</a:t>
            </a:r>
            <a:endParaRPr lang="pl-PL" dirty="0">
              <a:solidFill>
                <a:srgbClr val="FFFF00"/>
              </a:solidFill>
            </a:endParaRPr>
          </a:p>
        </p:txBody>
      </p:sp>
      <p:pic>
        <p:nvPicPr>
          <p:cNvPr id="7" name="Symbol zastępczy zawartości 6" descr="DSCN1830.JPG"/>
          <p:cNvPicPr>
            <a:picLocks noGrp="1" noChangeAspect="1"/>
          </p:cNvPicPr>
          <p:nvPr>
            <p:ph sz="half" idx="1"/>
          </p:nvPr>
        </p:nvPicPr>
        <p:blipFill>
          <a:blip r:embed="rId3" cstate="print"/>
          <a:stretch>
            <a:fillRect/>
          </a:stretch>
        </p:blipFill>
        <p:spPr>
          <a:xfrm>
            <a:off x="457200" y="2394744"/>
            <a:ext cx="4038600" cy="3028950"/>
          </a:xfrm>
        </p:spPr>
      </p:pic>
      <p:pic>
        <p:nvPicPr>
          <p:cNvPr id="8" name="Symbol zastępczy zawartości 7" descr="DSCN1831.JPG"/>
          <p:cNvPicPr>
            <a:picLocks noGrp="1" noChangeAspect="1"/>
          </p:cNvPicPr>
          <p:nvPr>
            <p:ph sz="half" idx="2"/>
          </p:nvPr>
        </p:nvPicPr>
        <p:blipFill>
          <a:blip r:embed="rId4" cstate="print"/>
          <a:stretch>
            <a:fillRect/>
          </a:stretch>
        </p:blipFill>
        <p:spPr>
          <a:xfrm>
            <a:off x="4648200" y="2394744"/>
            <a:ext cx="4038600" cy="302895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pPr algn="ctr"/>
            <a:r>
              <a:rPr lang="pl-PL" dirty="0" smtClean="0">
                <a:solidFill>
                  <a:srgbClr val="FFFF00"/>
                </a:solidFill>
              </a:rPr>
              <a:t>Grupa projektowa na tle zasobników </a:t>
            </a:r>
            <a:r>
              <a:rPr lang="pl-PL" dirty="0" err="1" smtClean="0">
                <a:solidFill>
                  <a:srgbClr val="FFFF00"/>
                </a:solidFill>
              </a:rPr>
              <a:t>c.w.u</a:t>
            </a:r>
            <a:r>
              <a:rPr lang="pl-PL" dirty="0" smtClean="0">
                <a:solidFill>
                  <a:srgbClr val="FFFF00"/>
                </a:solidFill>
              </a:rPr>
              <a:t>.</a:t>
            </a:r>
            <a:endParaRPr lang="pl-PL" dirty="0">
              <a:solidFill>
                <a:srgbClr val="FFFF00"/>
              </a:solidFill>
            </a:endParaRPr>
          </a:p>
        </p:txBody>
      </p:sp>
      <p:pic>
        <p:nvPicPr>
          <p:cNvPr id="7" name="Symbol zastępczy zawartości 6" descr="DSCN1832.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System sterowania na wymiennikach basenu</a:t>
            </a:r>
            <a:endParaRPr lang="pl-PL" dirty="0">
              <a:solidFill>
                <a:srgbClr val="FFFF00"/>
              </a:solidFill>
            </a:endParaRPr>
          </a:p>
        </p:txBody>
      </p:sp>
      <p:pic>
        <p:nvPicPr>
          <p:cNvPr id="4" name="Symbol zastępczy zawartości 3" descr="DSCN1834.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rgbClr val="FFFF00"/>
                </a:solidFill>
              </a:rPr>
              <a:t>Schemat instalacji</a:t>
            </a:r>
            <a:endParaRPr lang="pl-PL" dirty="0">
              <a:solidFill>
                <a:srgbClr val="FFFF00"/>
              </a:solidFill>
            </a:endParaRPr>
          </a:p>
        </p:txBody>
      </p:sp>
      <p:pic>
        <p:nvPicPr>
          <p:cNvPr id="6" name="Symbol zastępczy zawartości 5" descr="DSCN1835.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rgbClr val="FFFF00"/>
                </a:solidFill>
              </a:rPr>
              <a:t>Sterowanie Viessmann</a:t>
            </a:r>
            <a:endParaRPr lang="pl-PL" dirty="0">
              <a:solidFill>
                <a:srgbClr val="FFFF00"/>
              </a:solidFill>
            </a:endParaRPr>
          </a:p>
        </p:txBody>
      </p:sp>
      <p:pic>
        <p:nvPicPr>
          <p:cNvPr id="4" name="Symbol zastępczy zawartości 3" descr="DSCN1838.JPG"/>
          <p:cNvPicPr>
            <a:picLocks noGrp="1" noChangeAspect="1"/>
          </p:cNvPicPr>
          <p:nvPr>
            <p:ph idx="1"/>
          </p:nvPr>
        </p:nvPicPr>
        <p:blipFill>
          <a:blip r:embed="rId3" cstate="print"/>
          <a:stretch>
            <a:fillRect/>
          </a:stretch>
        </p:blipFill>
        <p:spPr>
          <a:xfrm>
            <a:off x="1554692" y="1646238"/>
            <a:ext cx="6034616" cy="4525962"/>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pPr algn="ctr"/>
            <a:r>
              <a:rPr lang="pl-PL" dirty="0" smtClean="0">
                <a:solidFill>
                  <a:srgbClr val="FFFF00"/>
                </a:solidFill>
              </a:rPr>
              <a:t>Budowa wymiennika</a:t>
            </a:r>
            <a:endParaRPr lang="pl-PL" dirty="0">
              <a:solidFill>
                <a:srgbClr val="FFFF00"/>
              </a:solidFill>
            </a:endParaRPr>
          </a:p>
        </p:txBody>
      </p:sp>
      <p:pic>
        <p:nvPicPr>
          <p:cNvPr id="7" name="Symbol zastępczy zawartości 6" descr="DSCN1841.JPG"/>
          <p:cNvPicPr>
            <a:picLocks noGrp="1" noChangeAspect="1"/>
          </p:cNvPicPr>
          <p:nvPr>
            <p:ph sz="half" idx="1"/>
          </p:nvPr>
        </p:nvPicPr>
        <p:blipFill>
          <a:blip r:embed="rId3" cstate="print"/>
          <a:stretch>
            <a:fillRect/>
          </a:stretch>
        </p:blipFill>
        <p:spPr>
          <a:xfrm>
            <a:off x="457200" y="2394744"/>
            <a:ext cx="4038600" cy="3028950"/>
          </a:xfrm>
        </p:spPr>
      </p:pic>
      <p:pic>
        <p:nvPicPr>
          <p:cNvPr id="8" name="Symbol zastępczy zawartości 7" descr="DSCN1842.JPG"/>
          <p:cNvPicPr>
            <a:picLocks noGrp="1" noChangeAspect="1"/>
          </p:cNvPicPr>
          <p:nvPr>
            <p:ph sz="half" idx="2"/>
          </p:nvPr>
        </p:nvPicPr>
        <p:blipFill>
          <a:blip r:embed="rId4" cstate="print"/>
          <a:stretch>
            <a:fillRect/>
          </a:stretch>
        </p:blipFill>
        <p:spPr>
          <a:xfrm>
            <a:off x="4648200" y="2394744"/>
            <a:ext cx="4038600" cy="302895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pPr algn="ctr"/>
            <a:r>
              <a:rPr lang="pl-PL" dirty="0" smtClean="0">
                <a:solidFill>
                  <a:srgbClr val="FFFF00"/>
                </a:solidFill>
              </a:rPr>
              <a:t>Rekreacja na basenie</a:t>
            </a:r>
            <a:endParaRPr lang="pl-PL" dirty="0">
              <a:solidFill>
                <a:srgbClr val="FFFF00"/>
              </a:solidFill>
            </a:endParaRPr>
          </a:p>
        </p:txBody>
      </p:sp>
      <p:pic>
        <p:nvPicPr>
          <p:cNvPr id="7" name="Symbol zastępczy zawartości 6" descr="02.jpg"/>
          <p:cNvPicPr>
            <a:picLocks noGrp="1" noChangeAspect="1"/>
          </p:cNvPicPr>
          <p:nvPr>
            <p:ph idx="1"/>
          </p:nvPr>
        </p:nvPicPr>
        <p:blipFill>
          <a:blip r:embed="rId3" cstate="print"/>
          <a:stretch>
            <a:fillRect/>
          </a:stretch>
        </p:blipFill>
        <p:spPr>
          <a:xfrm>
            <a:off x="457200" y="1646237"/>
            <a:ext cx="8229600" cy="452628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dirty="0" smtClean="0">
                <a:solidFill>
                  <a:srgbClr val="FFFF00"/>
                </a:solidFill>
              </a:rPr>
              <a:t>Instalacje wykorzystania biogazu w Miejskim Zakładzie Gospodarki Odpadami Komunalnymi w Koninie ul. </a:t>
            </a:r>
            <a:r>
              <a:rPr lang="pl-PL" dirty="0" err="1" smtClean="0">
                <a:solidFill>
                  <a:srgbClr val="FFFF00"/>
                </a:solidFill>
              </a:rPr>
              <a:t>Sulańska</a:t>
            </a:r>
            <a:r>
              <a:rPr lang="pl-PL" dirty="0" smtClean="0">
                <a:solidFill>
                  <a:srgbClr val="FFFF00"/>
                </a:solidFill>
              </a:rPr>
              <a:t> 13</a:t>
            </a:r>
            <a:endParaRPr lang="pl-PL" dirty="0">
              <a:solidFill>
                <a:srgbClr val="FFFF00"/>
              </a:solidFill>
            </a:endParaRPr>
          </a:p>
        </p:txBody>
      </p:sp>
      <p:sp>
        <p:nvSpPr>
          <p:cNvPr id="3" name="Symbol zastępczy tekstu 2"/>
          <p:cNvSpPr>
            <a:spLocks noGrp="1"/>
          </p:cNvSpPr>
          <p:nvPr>
            <p:ph type="body" idx="1"/>
          </p:nvPr>
        </p:nvSpPr>
        <p:spPr>
          <a:xfrm>
            <a:off x="722313" y="3287712"/>
            <a:ext cx="7772400" cy="3309640"/>
          </a:xfrm>
        </p:spPr>
        <p:txBody>
          <a:bodyPr>
            <a:normAutofit lnSpcReduction="10000"/>
          </a:bodyPr>
          <a:lstStyle/>
          <a:p>
            <a:pPr algn="l"/>
            <a:r>
              <a:rPr lang="pl-PL" sz="2800" dirty="0" smtClean="0"/>
              <a:t> - obszar składowania odpadów 16 hektarów</a:t>
            </a:r>
          </a:p>
          <a:p>
            <a:pPr algn="l"/>
            <a:r>
              <a:rPr lang="pl-PL" sz="2800" dirty="0" smtClean="0"/>
              <a:t> -  obszar odzyskiwania biogazu 10 hektarów</a:t>
            </a:r>
          </a:p>
          <a:p>
            <a:pPr algn="l"/>
            <a:r>
              <a:rPr lang="pl-PL" sz="2800" dirty="0" smtClean="0"/>
              <a:t> - 70 studni zbierających biogaz </a:t>
            </a:r>
          </a:p>
          <a:p>
            <a:pPr algn="l"/>
            <a:r>
              <a:rPr lang="pl-PL" sz="2800" dirty="0" smtClean="0"/>
              <a:t> - 5 stacji MPR – zbieranie gazu</a:t>
            </a:r>
          </a:p>
          <a:p>
            <a:pPr algn="l"/>
            <a:r>
              <a:rPr lang="pl-PL" sz="2800" dirty="0" smtClean="0"/>
              <a:t> - zespół prądotwórczy o mocy elektrycznej 400 </a:t>
            </a:r>
            <a:r>
              <a:rPr lang="pl-PL" sz="2800" dirty="0" err="1" smtClean="0"/>
              <a:t>kW</a:t>
            </a:r>
            <a:r>
              <a:rPr lang="pl-PL" sz="2800" dirty="0" smtClean="0"/>
              <a:t> prądu trójfazowego 50 Hz firmy GE </a:t>
            </a:r>
            <a:r>
              <a:rPr lang="pl-PL" sz="2800" dirty="0" err="1" smtClean="0"/>
              <a:t>Jenbacher</a:t>
            </a:r>
            <a:endParaRPr lang="pl-PL" sz="2800" dirty="0" smtClean="0"/>
          </a:p>
          <a:p>
            <a:pPr algn="l"/>
            <a:r>
              <a:rPr lang="pl-PL" sz="2800" dirty="0" smtClean="0"/>
              <a:t> - przepływ gazu 200-300m³ / h</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pPr algn="ctr"/>
            <a:r>
              <a:rPr lang="pl-PL" dirty="0" smtClean="0">
                <a:solidFill>
                  <a:srgbClr val="FFFF00"/>
                </a:solidFill>
              </a:rPr>
              <a:t>Logo firmy i mapa sytuacyjna</a:t>
            </a:r>
            <a:endParaRPr lang="pl-PL" dirty="0">
              <a:solidFill>
                <a:srgbClr val="FFFF00"/>
              </a:solidFill>
            </a:endParaRPr>
          </a:p>
        </p:txBody>
      </p:sp>
      <p:pic>
        <p:nvPicPr>
          <p:cNvPr id="7" name="Symbol zastępczy zawartości 6" descr="logo.jpg"/>
          <p:cNvPicPr>
            <a:picLocks noGrp="1" noChangeAspect="1"/>
          </p:cNvPicPr>
          <p:nvPr>
            <p:ph sz="half" idx="1"/>
          </p:nvPr>
        </p:nvPicPr>
        <p:blipFill>
          <a:blip r:embed="rId2" cstate="print"/>
          <a:stretch>
            <a:fillRect/>
          </a:stretch>
        </p:blipFill>
        <p:spPr>
          <a:xfrm>
            <a:off x="1187624" y="1916832"/>
            <a:ext cx="2208245" cy="1656184"/>
          </a:xfrm>
        </p:spPr>
      </p:pic>
      <p:pic>
        <p:nvPicPr>
          <p:cNvPr id="10" name="Symbol zastępczy zawartości 9" descr="data=Ay5GWBeob_WIPLDYoIWcfVXxvZu9XwJ55OX7Ag,E3LLYORlGYVjG7MyTmVCcV0i-hST2qgCJ68pVm31U5n0VTeijhUwuzpQBJoJ22e0Xej6Ul0ny1UuY1xIfsi8akR_BokyZgFBDtDYUlTfrABr9E-UvjE8D_UEB7aHSVVoalX9ZA.gif"/>
          <p:cNvPicPr>
            <a:picLocks noGrp="1" noChangeAspect="1"/>
          </p:cNvPicPr>
          <p:nvPr>
            <p:ph sz="half" idx="2"/>
          </p:nvPr>
        </p:nvPicPr>
        <p:blipFill>
          <a:blip r:embed="rId3" cstate="print"/>
          <a:stretch>
            <a:fillRect/>
          </a:stretch>
        </p:blipFill>
        <p:spPr>
          <a:xfrm>
            <a:off x="4067944" y="2852936"/>
            <a:ext cx="4428493" cy="2952328"/>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fontScale="90000"/>
          </a:bodyPr>
          <a:lstStyle/>
          <a:p>
            <a:pPr algn="ctr"/>
            <a:r>
              <a:rPr lang="pl-PL" dirty="0" smtClean="0">
                <a:solidFill>
                  <a:srgbClr val="FFFF00"/>
                </a:solidFill>
              </a:rPr>
              <a:t>Praktyczne wykorzystanie energii ze </a:t>
            </a:r>
            <a:r>
              <a:rPr lang="pl-PL" dirty="0">
                <a:solidFill>
                  <a:srgbClr val="FFFF00"/>
                </a:solidFill>
              </a:rPr>
              <a:t>ź</a:t>
            </a:r>
            <a:r>
              <a:rPr lang="pl-PL" dirty="0" smtClean="0">
                <a:solidFill>
                  <a:srgbClr val="FFFF00"/>
                </a:solidFill>
              </a:rPr>
              <a:t>ródeł odnawialnych</a:t>
            </a:r>
            <a:endParaRPr lang="pl-PL" dirty="0">
              <a:solidFill>
                <a:srgbClr val="FFFF00"/>
              </a:solidFill>
            </a:endParaRPr>
          </a:p>
        </p:txBody>
      </p:sp>
      <p:sp>
        <p:nvSpPr>
          <p:cNvPr id="9" name="Prostokąt 8"/>
          <p:cNvSpPr/>
          <p:nvPr/>
        </p:nvSpPr>
        <p:spPr>
          <a:xfrm>
            <a:off x="179512" y="1236986"/>
            <a:ext cx="8820472" cy="5632311"/>
          </a:xfrm>
          <a:prstGeom prst="rect">
            <a:avLst/>
          </a:prstGeom>
        </p:spPr>
        <p:txBody>
          <a:bodyPr wrap="square">
            <a:spAutoFit/>
          </a:bodyPr>
          <a:lstStyle/>
          <a:p>
            <a:pPr algn="just"/>
            <a:r>
              <a:rPr lang="pl-PL" sz="2400" dirty="0"/>
              <a:t>Zespół Szkół Górniczo – Energetycznych im. Stanisława Staszica w Koninie istnieje od 1959roku i kształcił kadry techniczne dla potrzeb kompleksu energetycznego: kopalni odkrywkowych i zespołu elektrowni. Przemiany gospodarcze spowodowały, że w roku 2001 podjęto decyzję o kształceniu młodzieży w kierunkach energetyki odnawialnej. Nawiązano kontakty ze szkołami skupionymi wokół europejskiego projektu </a:t>
            </a:r>
            <a:r>
              <a:rPr lang="pl-PL" sz="2400" dirty="0" err="1"/>
              <a:t>Solartour</a:t>
            </a:r>
            <a:r>
              <a:rPr lang="pl-PL" sz="2400" dirty="0"/>
              <a:t>.  Dzięki wsparciu Niemieckiej Fundacji Ochrony Środowiska – DBU, Urzędu Miejskiego w Koninie i Wojewódzkiego Funduszu Ochrony Środowiska powstała Pracownia Energetyki Odnawialnej z instalacjami do pozyskiwania energii cieplnej, energii elektrycznej, pomieszczenie techniczne i sala dydaktyczna ze stanowiskami komputerowymi, oraz serwerem obsługującym systemy pomiarowe i autoregulacji całego systemu</a:t>
            </a:r>
            <a:r>
              <a:rPr lang="pl-PL" sz="2400" dirty="0" smtClean="0"/>
              <a:t>.</a:t>
            </a:r>
            <a:endParaRPr lang="pl-PL" sz="2400" dirty="0"/>
          </a:p>
        </p:txBody>
      </p:sp>
    </p:spTree>
    <p:extLst>
      <p:ext uri="{BB962C8B-B14F-4D97-AF65-F5344CB8AC3E}">
        <p14:creationId xmlns="" xmlns:p14="http://schemas.microsoft.com/office/powerpoint/2010/main" val="16475553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pPr algn="ctr"/>
            <a:r>
              <a:rPr lang="pl-PL" dirty="0" smtClean="0">
                <a:solidFill>
                  <a:srgbClr val="FFFF00"/>
                </a:solidFill>
              </a:rPr>
              <a:t>Czarny kominek studni zbierającej biogaz</a:t>
            </a:r>
            <a:endParaRPr lang="pl-PL" dirty="0">
              <a:solidFill>
                <a:srgbClr val="FFFF00"/>
              </a:solidFill>
            </a:endParaRPr>
          </a:p>
        </p:txBody>
      </p:sp>
      <p:pic>
        <p:nvPicPr>
          <p:cNvPr id="7" name="Symbol zastępczy zawartości 6" descr="DSCN1852.JPG"/>
          <p:cNvPicPr>
            <a:picLocks noGrp="1"/>
          </p:cNvPicPr>
          <p:nvPr>
            <p:ph idx="1"/>
          </p:nvPr>
        </p:nvPicPr>
        <p:blipFill>
          <a:blip r:embed="rId2" cstate="print"/>
          <a:srcRect l="36742" t="28571" r="28472" b="32674"/>
          <a:stretch>
            <a:fillRect/>
          </a:stretch>
        </p:blipFill>
        <p:spPr>
          <a:xfrm>
            <a:off x="2129121" y="1868015"/>
            <a:ext cx="4885758" cy="408240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1 z 5 stacji zbierania gazu MPR</a:t>
            </a:r>
            <a:endParaRPr lang="pl-PL" dirty="0">
              <a:solidFill>
                <a:srgbClr val="FFFF00"/>
              </a:solidFill>
            </a:endParaRPr>
          </a:p>
        </p:txBody>
      </p:sp>
      <p:pic>
        <p:nvPicPr>
          <p:cNvPr id="4" name="Symbol zastępczy zawartości 3" descr="DSCN1854.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Zawory i pomiar zbieranego gazu</a:t>
            </a:r>
            <a:endParaRPr lang="pl-PL" dirty="0">
              <a:solidFill>
                <a:srgbClr val="FFFF00"/>
              </a:solidFill>
            </a:endParaRPr>
          </a:p>
        </p:txBody>
      </p:sp>
      <p:pic>
        <p:nvPicPr>
          <p:cNvPr id="4" name="Symbol zastępczy zawartości 3" descr="DSCN1855.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rgbClr val="FFFF00"/>
                </a:solidFill>
              </a:rPr>
              <a:t>Pompa ssawna biogazu</a:t>
            </a:r>
            <a:endParaRPr lang="pl-PL" dirty="0">
              <a:solidFill>
                <a:srgbClr val="FFFF00"/>
              </a:solidFill>
            </a:endParaRPr>
          </a:p>
        </p:txBody>
      </p:sp>
      <p:pic>
        <p:nvPicPr>
          <p:cNvPr id="4" name="Symbol zastępczy zawartości 3" descr="DSCN1859.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rgbClr val="FFFF00"/>
                </a:solidFill>
              </a:rPr>
              <a:t>Panel pomiarowy jakości biogazu – 55,8% CH4 i 1,5% O2</a:t>
            </a:r>
            <a:endParaRPr lang="pl-PL" dirty="0">
              <a:solidFill>
                <a:srgbClr val="FFFF00"/>
              </a:solidFill>
            </a:endParaRPr>
          </a:p>
        </p:txBody>
      </p:sp>
      <p:pic>
        <p:nvPicPr>
          <p:cNvPr id="4" name="Symbol zastępczy zawartości 3" descr="DSCN1863.JPG"/>
          <p:cNvPicPr>
            <a:picLocks noGrp="1" noChangeAspect="1"/>
          </p:cNvPicPr>
          <p:nvPr>
            <p:ph idx="1"/>
          </p:nvPr>
        </p:nvPicPr>
        <p:blipFill>
          <a:blip r:embed="rId2" cstate="print"/>
          <a:stretch>
            <a:fillRect/>
          </a:stretch>
        </p:blipFill>
        <p:spPr>
          <a:xfrm>
            <a:off x="1259632" y="1556792"/>
            <a:ext cx="6329676" cy="4747257"/>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4100" dirty="0" smtClean="0">
                <a:solidFill>
                  <a:srgbClr val="FFFF00"/>
                </a:solidFill>
              </a:rPr>
              <a:t>Logo Holenderskiej firmy eksploatującej złoże</a:t>
            </a:r>
            <a:endParaRPr lang="pl-PL" sz="4100" dirty="0">
              <a:solidFill>
                <a:srgbClr val="FFFF00"/>
              </a:solidFill>
            </a:endParaRPr>
          </a:p>
        </p:txBody>
      </p:sp>
      <p:pic>
        <p:nvPicPr>
          <p:cNvPr id="4" name="Symbol zastępczy zawartości 3" descr="DSCN1864.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4100" dirty="0" smtClean="0">
                <a:solidFill>
                  <a:srgbClr val="FFFF00"/>
                </a:solidFill>
              </a:rPr>
              <a:t>Kontener zespołu prądotwórczego</a:t>
            </a:r>
            <a:endParaRPr lang="pl-PL" sz="4100" dirty="0">
              <a:solidFill>
                <a:srgbClr val="FFFF00"/>
              </a:solidFill>
            </a:endParaRPr>
          </a:p>
        </p:txBody>
      </p:sp>
      <p:pic>
        <p:nvPicPr>
          <p:cNvPr id="4" name="Symbol zastępczy zawartości 3" descr="DSCN1865.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100" dirty="0" smtClean="0">
                <a:solidFill>
                  <a:srgbClr val="FFFF00"/>
                </a:solidFill>
              </a:rPr>
              <a:t>Agregat firmy GE </a:t>
            </a:r>
            <a:r>
              <a:rPr lang="pl-PL" sz="4100" dirty="0" err="1" smtClean="0">
                <a:solidFill>
                  <a:srgbClr val="FFFF00"/>
                </a:solidFill>
              </a:rPr>
              <a:t>Jenbacher</a:t>
            </a:r>
            <a:endParaRPr lang="pl-PL" sz="4100" dirty="0">
              <a:solidFill>
                <a:srgbClr val="FFFF00"/>
              </a:solidFill>
            </a:endParaRPr>
          </a:p>
        </p:txBody>
      </p:sp>
      <p:pic>
        <p:nvPicPr>
          <p:cNvPr id="4" name="Symbol zastępczy zawartości 3" descr="DSCN1867.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4100" dirty="0" smtClean="0">
                <a:solidFill>
                  <a:srgbClr val="FFFF00"/>
                </a:solidFill>
              </a:rPr>
              <a:t>Pomiar produkowanej mocy – 200 </a:t>
            </a:r>
            <a:r>
              <a:rPr lang="pl-PL" sz="4100" dirty="0" err="1" smtClean="0">
                <a:solidFill>
                  <a:srgbClr val="FFFF00"/>
                </a:solidFill>
              </a:rPr>
              <a:t>kW</a:t>
            </a:r>
            <a:endParaRPr lang="pl-PL" sz="4100" dirty="0">
              <a:solidFill>
                <a:srgbClr val="FFFF00"/>
              </a:solidFill>
            </a:endParaRPr>
          </a:p>
        </p:txBody>
      </p:sp>
      <p:pic>
        <p:nvPicPr>
          <p:cNvPr id="4" name="Symbol zastępczy zawartości 3" descr="DSCN1870.JPG"/>
          <p:cNvPicPr>
            <a:picLocks noGrp="1" noChangeAspect="1"/>
          </p:cNvPicPr>
          <p:nvPr>
            <p:ph idx="1"/>
          </p:nvPr>
        </p:nvPicPr>
        <p:blipFill>
          <a:blip r:embed="rId3" cstate="print"/>
          <a:stretch>
            <a:fillRect/>
          </a:stretch>
        </p:blipFill>
        <p:spPr>
          <a:xfrm>
            <a:off x="1554692" y="1646238"/>
            <a:ext cx="6034616" cy="4525962"/>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4100" dirty="0" smtClean="0">
                <a:solidFill>
                  <a:srgbClr val="FFFF00"/>
                </a:solidFill>
              </a:rPr>
              <a:t>Silnik spalinowy V12 – zapłon iskrowy</a:t>
            </a:r>
            <a:endParaRPr lang="pl-PL" sz="4100" dirty="0">
              <a:solidFill>
                <a:srgbClr val="FFFF00"/>
              </a:solidFill>
            </a:endParaRPr>
          </a:p>
        </p:txBody>
      </p:sp>
      <p:pic>
        <p:nvPicPr>
          <p:cNvPr id="4" name="Symbol zastępczy zawartości 3" descr="DSCN1866.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79512" y="332656"/>
            <a:ext cx="8712968" cy="5632311"/>
          </a:xfrm>
          <a:prstGeom prst="rect">
            <a:avLst/>
          </a:prstGeom>
        </p:spPr>
        <p:txBody>
          <a:bodyPr wrap="square">
            <a:spAutoFit/>
          </a:bodyPr>
          <a:lstStyle/>
          <a:p>
            <a:pPr algn="just"/>
            <a:r>
              <a:rPr lang="pl-PL" sz="2400" dirty="0"/>
              <a:t>W skład instalacji energii cieplnej wchodzą następujące elementy:</a:t>
            </a:r>
          </a:p>
          <a:p>
            <a:pPr marL="285750" lvl="0" indent="-285750" algn="just">
              <a:buFont typeface="Arial" pitchFamily="34" charset="0"/>
              <a:buChar char="•"/>
            </a:pPr>
            <a:r>
              <a:rPr lang="pl-PL" sz="2400" dirty="0"/>
              <a:t>8 kolektorów słonecznych w tym dwa zestawy kolektorów próżniowych po 20 rur, dwa kolektory płaskie próżniowe i cztery kolektory płaskie,</a:t>
            </a:r>
          </a:p>
          <a:p>
            <a:pPr marL="285750" lvl="0" indent="-285750" algn="just">
              <a:buFont typeface="Arial" pitchFamily="34" charset="0"/>
              <a:buChar char="•"/>
            </a:pPr>
            <a:r>
              <a:rPr lang="pl-PL" sz="2400" dirty="0"/>
              <a:t>Bufor wody z wężownicą cieczy solarnej i wężownicą solankową obiegu pompy ciepła,</a:t>
            </a:r>
          </a:p>
          <a:p>
            <a:pPr marL="285750" lvl="0" indent="-285750" algn="just">
              <a:buFont typeface="Arial" pitchFamily="34" charset="0"/>
              <a:buChar char="•"/>
            </a:pPr>
            <a:r>
              <a:rPr lang="pl-PL" sz="2400" dirty="0"/>
              <a:t>Dwa zbiorniki ciepłej wody użytkowej o pojemności 1000 dm</a:t>
            </a:r>
            <a:r>
              <a:rPr lang="pl-PL" sz="2400" baseline="30000" dirty="0"/>
              <a:t>3</a:t>
            </a:r>
            <a:r>
              <a:rPr lang="pl-PL" sz="2400" dirty="0"/>
              <a:t> i 500 dm</a:t>
            </a:r>
            <a:r>
              <a:rPr lang="pl-PL" sz="2400" baseline="30000" dirty="0"/>
              <a:t>3</a:t>
            </a:r>
            <a:r>
              <a:rPr lang="pl-PL" sz="2400" dirty="0"/>
              <a:t>,</a:t>
            </a:r>
          </a:p>
          <a:p>
            <a:pPr marL="285750" lvl="0" indent="-285750" algn="just">
              <a:buFont typeface="Arial" pitchFamily="34" charset="0"/>
              <a:buChar char="•"/>
            </a:pPr>
            <a:r>
              <a:rPr lang="pl-PL" sz="2400" dirty="0"/>
              <a:t>Zestawy pompowe, sterowanie w pomieszczeniu technicznym,</a:t>
            </a:r>
          </a:p>
          <a:p>
            <a:pPr marL="285750" lvl="0" indent="-285750" algn="just">
              <a:buFont typeface="Arial" pitchFamily="34" charset="0"/>
              <a:buChar char="•"/>
            </a:pPr>
            <a:r>
              <a:rPr lang="pl-PL" sz="2400" dirty="0"/>
              <a:t>Pompa ciepła</a:t>
            </a:r>
          </a:p>
          <a:p>
            <a:pPr marL="285750" lvl="0" indent="-285750" algn="just">
              <a:buFont typeface="Arial" pitchFamily="34" charset="0"/>
              <a:buChar char="•"/>
            </a:pPr>
            <a:r>
              <a:rPr lang="pl-PL" sz="2400" dirty="0"/>
              <a:t>Stacja meteo na platformie z kolektorami, z czujnikami temperatury i </a:t>
            </a:r>
            <a:r>
              <a:rPr lang="pl-PL" sz="2400" dirty="0" err="1" smtClean="0"/>
              <a:t>pyranometrem</a:t>
            </a:r>
            <a:r>
              <a:rPr lang="pl-PL" sz="2400" dirty="0" smtClean="0"/>
              <a:t> </a:t>
            </a:r>
            <a:r>
              <a:rPr lang="pl-PL" sz="2400" dirty="0"/>
              <a:t>do mierzenia natężenia pro miewania słonecznego w W/m</a:t>
            </a:r>
            <a:r>
              <a:rPr lang="pl-PL" sz="2400" baseline="30000" dirty="0"/>
              <a:t>2</a:t>
            </a:r>
            <a:r>
              <a:rPr lang="pl-PL" sz="2400" dirty="0" smtClean="0"/>
              <a:t>.</a:t>
            </a:r>
            <a:endParaRPr lang="pl-PL" sz="2400" dirty="0"/>
          </a:p>
        </p:txBody>
      </p:sp>
    </p:spTree>
    <p:extLst>
      <p:ext uri="{BB962C8B-B14F-4D97-AF65-F5344CB8AC3E}">
        <p14:creationId xmlns="" xmlns:p14="http://schemas.microsoft.com/office/powerpoint/2010/main" val="1699571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pPr algn="ctr"/>
            <a:r>
              <a:rPr lang="pl-PL" sz="4100" dirty="0" smtClean="0">
                <a:solidFill>
                  <a:srgbClr val="FFFF00"/>
                </a:solidFill>
              </a:rPr>
              <a:t>Grupa projektowa na tle </a:t>
            </a:r>
            <a:r>
              <a:rPr lang="pl-PL" sz="4100" dirty="0" err="1" smtClean="0">
                <a:solidFill>
                  <a:srgbClr val="FFFF00"/>
                </a:solidFill>
              </a:rPr>
              <a:t>konteneru</a:t>
            </a:r>
            <a:r>
              <a:rPr lang="pl-PL" sz="4100" dirty="0" smtClean="0">
                <a:solidFill>
                  <a:srgbClr val="FFFF00"/>
                </a:solidFill>
              </a:rPr>
              <a:t> </a:t>
            </a:r>
            <a:endParaRPr lang="pl-PL" sz="4100" dirty="0">
              <a:solidFill>
                <a:srgbClr val="FFFF00"/>
              </a:solidFill>
            </a:endParaRPr>
          </a:p>
        </p:txBody>
      </p:sp>
      <p:sp>
        <p:nvSpPr>
          <p:cNvPr id="5" name="Symbol zastępczy tekstu 4"/>
          <p:cNvSpPr>
            <a:spLocks noGrp="1"/>
          </p:cNvSpPr>
          <p:nvPr>
            <p:ph type="body" idx="1"/>
          </p:nvPr>
        </p:nvSpPr>
        <p:spPr>
          <a:xfrm>
            <a:off x="457200" y="1535113"/>
            <a:ext cx="8291264" cy="639762"/>
          </a:xfrm>
        </p:spPr>
        <p:txBody>
          <a:bodyPr/>
          <a:lstStyle/>
          <a:p>
            <a:pPr algn="ctr"/>
            <a:r>
              <a:rPr lang="pl-PL" dirty="0" smtClean="0"/>
              <a:t>LOGO polskiej firmy współpracującej z Holendrami</a:t>
            </a:r>
            <a:endParaRPr lang="pl-PL" dirty="0"/>
          </a:p>
        </p:txBody>
      </p:sp>
      <p:pic>
        <p:nvPicPr>
          <p:cNvPr id="9" name="Symbol zastępczy zawartości 8" descr="DSCN1874.JPG"/>
          <p:cNvPicPr>
            <a:picLocks noGrp="1" noChangeAspect="1"/>
          </p:cNvPicPr>
          <p:nvPr>
            <p:ph sz="quarter" idx="2"/>
          </p:nvPr>
        </p:nvPicPr>
        <p:blipFill>
          <a:blip r:embed="rId2" cstate="print"/>
          <a:stretch>
            <a:fillRect/>
          </a:stretch>
        </p:blipFill>
        <p:spPr>
          <a:xfrm>
            <a:off x="2010833" y="2362200"/>
            <a:ext cx="5255684" cy="3941763"/>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fontScale="90000"/>
          </a:bodyPr>
          <a:lstStyle/>
          <a:p>
            <a:pPr algn="ctr"/>
            <a:r>
              <a:rPr lang="pl-PL" sz="4100" dirty="0" smtClean="0">
                <a:solidFill>
                  <a:srgbClr val="FFFF00"/>
                </a:solidFill>
              </a:rPr>
              <a:t>Panel pomiarowy prądu oddawanego do sieci elektrycznej</a:t>
            </a:r>
            <a:endParaRPr lang="pl-PL" sz="4100" dirty="0">
              <a:solidFill>
                <a:srgbClr val="FFFF00"/>
              </a:solidFill>
            </a:endParaRPr>
          </a:p>
        </p:txBody>
      </p:sp>
      <p:pic>
        <p:nvPicPr>
          <p:cNvPr id="9" name="Symbol zastępczy zawartości 8" descr="DSCN1875.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4100" dirty="0" smtClean="0">
                <a:solidFill>
                  <a:srgbClr val="FFFF00"/>
                </a:solidFill>
              </a:rPr>
              <a:t>Schemat obiegu chłodzenia agregatu</a:t>
            </a:r>
            <a:endParaRPr lang="pl-PL" sz="4100" dirty="0">
              <a:solidFill>
                <a:srgbClr val="FFFF00"/>
              </a:solidFill>
            </a:endParaRPr>
          </a:p>
        </p:txBody>
      </p:sp>
      <p:pic>
        <p:nvPicPr>
          <p:cNvPr id="4" name="Symbol zastępczy zawartości 3" descr="DSCN1876.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4100" dirty="0" smtClean="0">
                <a:solidFill>
                  <a:srgbClr val="FFFF00"/>
                </a:solidFill>
              </a:rPr>
              <a:t>Schemat całego układu „biogazu”</a:t>
            </a:r>
            <a:endParaRPr lang="pl-PL" sz="4100" dirty="0">
              <a:solidFill>
                <a:srgbClr val="FFFF00"/>
              </a:solidFill>
            </a:endParaRPr>
          </a:p>
        </p:txBody>
      </p:sp>
      <p:pic>
        <p:nvPicPr>
          <p:cNvPr id="4" name="Symbol zastępczy zawartości 3" descr="DSCN1877.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4100" dirty="0" smtClean="0">
                <a:solidFill>
                  <a:srgbClr val="FFFF00"/>
                </a:solidFill>
              </a:rPr>
              <a:t>Panel sterowania silnika V12 JENBACHER</a:t>
            </a:r>
            <a:endParaRPr lang="pl-PL" sz="4100" dirty="0">
              <a:solidFill>
                <a:srgbClr val="FFFF00"/>
              </a:solidFill>
            </a:endParaRPr>
          </a:p>
        </p:txBody>
      </p:sp>
      <p:pic>
        <p:nvPicPr>
          <p:cNvPr id="4" name="Symbol zastępczy zawartości 3" descr="DSCN1878.JPG"/>
          <p:cNvPicPr>
            <a:picLocks noGrp="1" noChangeAspect="1"/>
          </p:cNvPicPr>
          <p:nvPr>
            <p:ph idx="1"/>
          </p:nvPr>
        </p:nvPicPr>
        <p:blipFill>
          <a:blip r:embed="rId3" cstate="print"/>
          <a:stretch>
            <a:fillRect/>
          </a:stretch>
        </p:blipFill>
        <p:spPr>
          <a:xfrm>
            <a:off x="1554692" y="1646238"/>
            <a:ext cx="6034616" cy="4525962"/>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dirty="0" smtClean="0">
                <a:solidFill>
                  <a:srgbClr val="FFFF00"/>
                </a:solidFill>
              </a:rPr>
              <a:t>Grupa projektowa z dyrektorem technicznym MZGOK i pracownikami ECO ENERGII</a:t>
            </a:r>
            <a:endParaRPr lang="pl-PL" sz="2800" dirty="0">
              <a:solidFill>
                <a:srgbClr val="FFFF00"/>
              </a:solidFill>
            </a:endParaRPr>
          </a:p>
        </p:txBody>
      </p:sp>
      <p:pic>
        <p:nvPicPr>
          <p:cNvPr id="4" name="Symbol zastępczy zawartości 3" descr="DSCN1880.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100" dirty="0" smtClean="0">
                <a:solidFill>
                  <a:srgbClr val="FFFF00"/>
                </a:solidFill>
              </a:rPr>
              <a:t>To samo z opiekunem projektu</a:t>
            </a:r>
            <a:endParaRPr lang="pl-PL" sz="4100" dirty="0">
              <a:solidFill>
                <a:srgbClr val="FFFF00"/>
              </a:solidFill>
            </a:endParaRPr>
          </a:p>
        </p:txBody>
      </p:sp>
      <p:pic>
        <p:nvPicPr>
          <p:cNvPr id="4" name="Symbol zastępczy zawartości 3" descr="DSCN1882.JPG"/>
          <p:cNvPicPr>
            <a:picLocks noGrp="1" noChangeAspect="1"/>
          </p:cNvPicPr>
          <p:nvPr>
            <p:ph idx="1"/>
          </p:nvPr>
        </p:nvPicPr>
        <p:blipFill>
          <a:blip r:embed="rId2" cstate="print"/>
          <a:stretch>
            <a:fillRect/>
          </a:stretch>
        </p:blipFill>
        <p:spPr>
          <a:xfrm>
            <a:off x="1554692" y="1646238"/>
            <a:ext cx="6034616" cy="4525962"/>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Post </a:t>
            </a:r>
            <a:r>
              <a:rPr lang="pl-PL" smtClean="0"/>
              <a:t>Scriptum</a:t>
            </a:r>
            <a:endParaRPr lang="pl-PL" dirty="0"/>
          </a:p>
        </p:txBody>
      </p:sp>
      <p:sp>
        <p:nvSpPr>
          <p:cNvPr id="3" name="Symbol zastępczy zawartości 2"/>
          <p:cNvSpPr>
            <a:spLocks noGrp="1"/>
          </p:cNvSpPr>
          <p:nvPr>
            <p:ph idx="1"/>
          </p:nvPr>
        </p:nvSpPr>
        <p:spPr/>
        <p:txBody>
          <a:bodyPr/>
          <a:lstStyle/>
          <a:p>
            <a:pPr algn="ctr">
              <a:buNone/>
            </a:pPr>
            <a:r>
              <a:rPr lang="pl-PL" dirty="0" smtClean="0"/>
              <a:t> W sąsiedztwie , w elektrowni Konin z Zespołu PAK działa od niedawna blok energetyczny na biomasę – zrębki drewna i skorupy orzechów kokosowych – ale to już inna historia. </a:t>
            </a:r>
            <a:endParaRPr lang="pl-PL"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188640"/>
            <a:ext cx="8712968" cy="6740307"/>
          </a:xfrm>
          <a:prstGeom prst="rect">
            <a:avLst/>
          </a:prstGeom>
        </p:spPr>
        <p:txBody>
          <a:bodyPr wrap="square">
            <a:spAutoFit/>
          </a:bodyPr>
          <a:lstStyle/>
          <a:p>
            <a:pPr algn="just"/>
            <a:r>
              <a:rPr lang="pl-PL" sz="2400" dirty="0"/>
              <a:t>Promieniowanie słoneczne dociera do Ziemi prawie od 5 miliardów lat i docierać będzie przez następnych kilka miliardów lat. Potencjalne zasoby energii słonecznej w Polsce wynoszą około 1000 KWh/m</a:t>
            </a:r>
            <a:r>
              <a:rPr lang="pl-PL" sz="2400" baseline="30000" dirty="0"/>
              <a:t>2</a:t>
            </a:r>
            <a:r>
              <a:rPr lang="pl-PL" sz="2400" dirty="0"/>
              <a:t> na rok w odniesieniu do powierzchni poziomej, co sprawia, że ilość energii słonecznej docierającej do powierzchni ziemi w Polsce jest około dwieście razy większa od rocznego zapotrzebowania na energię w naszym kraju. Dodać jednak należy, ze 75% tej energii przypada na półrocze letnie a w miesiącach zimowych ilość docierającej energii jest niewielka. Ważnym parametrem jest usłonecznienie, czyli liczba godzin z bezpośrednią widoczną tarczą słoneczną i na obszarze Polski wynosi to od lat od około 1500 h/rok do około 1600 h/rok</a:t>
            </a:r>
            <a:r>
              <a:rPr lang="pl-PL" sz="2400" dirty="0" smtClean="0"/>
              <a:t>.</a:t>
            </a:r>
            <a:r>
              <a:rPr lang="pl-PL" sz="2400" dirty="0"/>
              <a:t> Ze względu na fizykochemiczną naturę procesów przemian energetycznych promieniowania słonecznego na Ziemi </a:t>
            </a:r>
            <a:r>
              <a:rPr lang="pl-PL" sz="2400" dirty="0" smtClean="0"/>
              <a:t>wyróżniamy: </a:t>
            </a:r>
            <a:r>
              <a:rPr lang="pl-PL" sz="2400" b="1" dirty="0" smtClean="0"/>
              <a:t>konwersje fotochemiczną , konwersję </a:t>
            </a:r>
            <a:r>
              <a:rPr lang="pl-PL" sz="2400" b="1" dirty="0" err="1" smtClean="0"/>
              <a:t>fototermiczną</a:t>
            </a:r>
            <a:r>
              <a:rPr lang="pl-PL" sz="2400" b="1" dirty="0"/>
              <a:t> </a:t>
            </a:r>
            <a:r>
              <a:rPr lang="pl-PL" sz="2400" b="1" dirty="0" smtClean="0"/>
              <a:t>i konwersję </a:t>
            </a:r>
            <a:r>
              <a:rPr lang="pl-PL" sz="2400" b="1" dirty="0"/>
              <a:t>fotowoltaiczną.</a:t>
            </a:r>
          </a:p>
          <a:p>
            <a:endParaRPr lang="pl-PL" sz="2400" dirty="0"/>
          </a:p>
        </p:txBody>
      </p:sp>
    </p:spTree>
    <p:extLst>
      <p:ext uri="{BB962C8B-B14F-4D97-AF65-F5344CB8AC3E}">
        <p14:creationId xmlns="" xmlns:p14="http://schemas.microsoft.com/office/powerpoint/2010/main" val="1555560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91428" y="404664"/>
            <a:ext cx="8496944" cy="6370975"/>
          </a:xfrm>
          <a:prstGeom prst="rect">
            <a:avLst/>
          </a:prstGeom>
        </p:spPr>
        <p:txBody>
          <a:bodyPr wrap="square">
            <a:spAutoFit/>
          </a:bodyPr>
          <a:lstStyle/>
          <a:p>
            <a:pPr algn="just"/>
            <a:r>
              <a:rPr lang="pl-PL" sz="2400" dirty="0"/>
              <a:t>W zagadnieniach pozyskiwania energii cieplnej wykorzystujemy konwersję </a:t>
            </a:r>
            <a:r>
              <a:rPr lang="pl-PL" sz="2400" dirty="0" err="1"/>
              <a:t>fototermiczną</a:t>
            </a:r>
            <a:r>
              <a:rPr lang="pl-PL" sz="2400" dirty="0"/>
              <a:t>, która prowadzi do powstania niestabilnych form energii, wymagających kłopotliwego technicznie magazynowania.</a:t>
            </a:r>
          </a:p>
          <a:p>
            <a:r>
              <a:rPr lang="pl-PL" sz="2400" dirty="0"/>
              <a:t>Konwersję termiczną energii promieniowania </a:t>
            </a:r>
            <a:r>
              <a:rPr lang="pl-PL" sz="2400"/>
              <a:t>słonecznego </a:t>
            </a:r>
            <a:r>
              <a:rPr lang="pl-PL" sz="2400" smtClean="0"/>
              <a:t>można </a:t>
            </a:r>
            <a:r>
              <a:rPr lang="pl-PL" sz="2400" dirty="0"/>
              <a:t>wykorzystać do bezpośredniej produkcji ciepła w sposób pasywny, bierny bez dodatkowej energii z zewnątrz np. dom słoneczny Sokratesa lub w sposób aktywny z dostarczeniem dodatkowej energii do napędu pomp lub wentylatorów.</a:t>
            </a:r>
            <a:br>
              <a:rPr lang="pl-PL" sz="2400" dirty="0"/>
            </a:br>
            <a:r>
              <a:rPr lang="pl-PL" sz="2400" dirty="0"/>
              <a:t>Urządzenia, które przetwarzają energię promieniowania słonecznego na energię cieplną nazywamy kolektorami, cieczowymi gdy czynnikiem odbierającym ciepło jest ciecz lub powietrznymi jeśli ciepło odbiera powietrze. Pomysł na przetwarzanie energii promieniowania słonecznego na energię cieplną podgrzewanej wody opatentował w 1891r </a:t>
            </a:r>
            <a:r>
              <a:rPr lang="pl-PL" sz="2400" dirty="0" err="1"/>
              <a:t>Clerance</a:t>
            </a:r>
            <a:r>
              <a:rPr lang="pl-PL" sz="2400" dirty="0"/>
              <a:t> </a:t>
            </a:r>
            <a:r>
              <a:rPr lang="pl-PL" sz="2400" dirty="0" err="1"/>
              <a:t>Kemp</a:t>
            </a:r>
            <a:r>
              <a:rPr lang="pl-PL" sz="2400" dirty="0"/>
              <a:t>, budując kolektory CLIMAX</a:t>
            </a:r>
            <a:r>
              <a:rPr lang="pl-PL" sz="2400" dirty="0" smtClean="0"/>
              <a:t>.</a:t>
            </a:r>
            <a:endParaRPr lang="pl-PL" sz="2400" dirty="0"/>
          </a:p>
        </p:txBody>
      </p:sp>
    </p:spTree>
    <p:extLst>
      <p:ext uri="{BB962C8B-B14F-4D97-AF65-F5344CB8AC3E}">
        <p14:creationId xmlns="" xmlns:p14="http://schemas.microsoft.com/office/powerpoint/2010/main" val="30116013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dlewnia metali">
  <a:themeElements>
    <a:clrScheme name="Odlewnia metali">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dlewnia metali">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dlewnia metali">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704</TotalTime>
  <Words>1196</Words>
  <Application>Microsoft Office PowerPoint</Application>
  <PresentationFormat>Pokaz na ekranie (4:3)</PresentationFormat>
  <Paragraphs>146</Paragraphs>
  <Slides>77</Slides>
  <Notes>8</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77</vt:i4>
      </vt:variant>
    </vt:vector>
  </HeadingPairs>
  <TitlesOfParts>
    <vt:vector size="79" baseType="lpstr">
      <vt:lpstr>Odlewnia metali</vt:lpstr>
      <vt:lpstr>Fotografia Photo Editor</vt:lpstr>
      <vt:lpstr>Slajd 1</vt:lpstr>
      <vt:lpstr>Odnawialne Źródła Energii wokół Nas – projekt OZE </vt:lpstr>
      <vt:lpstr>Slajd 3</vt:lpstr>
      <vt:lpstr>PRACOWNIA ENERGII ODNAWIALNEJ W ZSGE</vt:lpstr>
      <vt:lpstr>      FUNDATORZY</vt:lpstr>
      <vt:lpstr>Praktyczne wykorzystanie energii ze źródeł odnawialnych</vt:lpstr>
      <vt:lpstr>Slajd 7</vt:lpstr>
      <vt:lpstr>Slajd 8</vt:lpstr>
      <vt:lpstr>Slajd 9</vt:lpstr>
      <vt:lpstr>Slajd 10</vt:lpstr>
      <vt:lpstr>Slajd 11</vt:lpstr>
      <vt:lpstr>KOLEKTOR PRÓZNIOWY HELIOSTAR 400V</vt:lpstr>
      <vt:lpstr>KOLEKTOR PŁASKI  VITOSOL 100 s 2,5</vt:lpstr>
      <vt:lpstr>KOLEKTOR PŁASKI  VITOSOL 1OO s 1,7</vt:lpstr>
      <vt:lpstr>FRAGMENT INSTALACJI KOLEKTORÓW SŁONECZNYCH</vt:lpstr>
      <vt:lpstr>SYSTEM WIZUALIZACJI I STEROWANIA -kolektory</vt:lpstr>
      <vt:lpstr>POMPA CIEPLA VITOCAL 300</vt:lpstr>
      <vt:lpstr>PATIO Z  WIDOCZNYM MAGAZYNEM CIEPŁA</vt:lpstr>
      <vt:lpstr>UKŁAD WĘŻOWNIC                                W MAGAZYNIE CIEPŁA</vt:lpstr>
      <vt:lpstr>POMIESZCZENIE TECHNICZNE</vt:lpstr>
      <vt:lpstr>SYSTEM WIZUALIZACJI I STEROWANIA -pompa ciepła</vt:lpstr>
      <vt:lpstr>ZESTAW MODUŁÓW FOTOWOLTAICZNYCH 800 W</vt:lpstr>
      <vt:lpstr>ZESTAW MODUŁÓW FOTOWOLTAICZNYCH 200 W</vt:lpstr>
      <vt:lpstr>SYSTEM WIZUALIZACJI I STEROWANIA -ogniwa fotowoltaiczne</vt:lpstr>
      <vt:lpstr>SILOWNIA WIATROWA 1,2 kW</vt:lpstr>
      <vt:lpstr>SYSTEM WIZUALIZACJI I STEROWANIA -siłownia wiatrowa</vt:lpstr>
      <vt:lpstr>APARATURA KONTROLNO POMIAROWA I AUTOMATYKI</vt:lpstr>
      <vt:lpstr>FALOWNIK   PV   ORAZ  REGULATOR  SIŁOWNI  WIATROWEJ</vt:lpstr>
      <vt:lpstr>SERWER  INSTALACJI   Z PROGRAMEM WIZUALIZACJI I STEROWANIA</vt:lpstr>
      <vt:lpstr>STANOWISKA ĆWICZENIOWE  W SALI 111A</vt:lpstr>
      <vt:lpstr>SALA 111A STANOWISKA UCZNIOWSKIE</vt:lpstr>
      <vt:lpstr>SYSTEM WIZUALIZACJI I STEROWANIA -stacja meteo</vt:lpstr>
      <vt:lpstr>MENU GŁÓWNE   - BAZA DANYCH</vt:lpstr>
      <vt:lpstr> Następnie przedstawimy trzy przykłady zastosowania urządzeń energetyki odnawialnej :</vt:lpstr>
      <vt:lpstr>Instalacja ogrzewania podłogowego z pompą ciepła w firmie Raszewski i Syn – Konin ul. Świętojańska</vt:lpstr>
      <vt:lpstr>Instalacja składa się z :</vt:lpstr>
      <vt:lpstr>Slajd 37</vt:lpstr>
      <vt:lpstr>Budynek firmy i mapa sytuacyjna</vt:lpstr>
      <vt:lpstr>Pompa ciepła firmy IVT</vt:lpstr>
      <vt:lpstr>Wymiennik ciepła</vt:lpstr>
      <vt:lpstr>System rur i naczynie wzbiorcze</vt:lpstr>
      <vt:lpstr>Parking – lokalizacja dolnego źródła ciepła</vt:lpstr>
      <vt:lpstr>Warsztat dogrzweany pompą ciepła</vt:lpstr>
      <vt:lpstr>Limuzyna – dodatkowa działalność firmy</vt:lpstr>
      <vt:lpstr>Chwilowy odpoczynek w limuzynie …</vt:lpstr>
      <vt:lpstr>Koledzy zainteresowani samochodem szefa firmy</vt:lpstr>
      <vt:lpstr>Instalacja kolektorów słonecznych na basenie krytym w Koninie ul. Szymanowskiego 5a</vt:lpstr>
      <vt:lpstr>Budynek basenu i mapa sytuacyjna</vt:lpstr>
      <vt:lpstr>Kolektory na dachu basenu</vt:lpstr>
      <vt:lpstr>Zasobniki 2x1000 l </vt:lpstr>
      <vt:lpstr>Pompy cyrkulacyjne</vt:lpstr>
      <vt:lpstr>Grupa projektowa na tle zasobników c.w.u.</vt:lpstr>
      <vt:lpstr>System sterowania na wymiennikach basenu</vt:lpstr>
      <vt:lpstr>Schemat instalacji</vt:lpstr>
      <vt:lpstr>Sterowanie Viessmann</vt:lpstr>
      <vt:lpstr>Budowa wymiennika</vt:lpstr>
      <vt:lpstr>Rekreacja na basenie</vt:lpstr>
      <vt:lpstr>Instalacje wykorzystania biogazu w Miejskim Zakładzie Gospodarki Odpadami Komunalnymi w Koninie ul. Sulańska 13</vt:lpstr>
      <vt:lpstr>Logo firmy i mapa sytuacyjna</vt:lpstr>
      <vt:lpstr>Czarny kominek studni zbierającej biogaz</vt:lpstr>
      <vt:lpstr>1 z 5 stacji zbierania gazu MPR</vt:lpstr>
      <vt:lpstr>Zawory i pomiar zbieranego gazu</vt:lpstr>
      <vt:lpstr>Pompa ssawna biogazu</vt:lpstr>
      <vt:lpstr>Panel pomiarowy jakości biogazu – 55,8% CH4 i 1,5% O2</vt:lpstr>
      <vt:lpstr>Logo Holenderskiej firmy eksploatującej złoże</vt:lpstr>
      <vt:lpstr>Kontener zespołu prądotwórczego</vt:lpstr>
      <vt:lpstr>Agregat firmy GE Jenbacher</vt:lpstr>
      <vt:lpstr>Pomiar produkowanej mocy – 200 kW</vt:lpstr>
      <vt:lpstr>Silnik spalinowy V12 – zapłon iskrowy</vt:lpstr>
      <vt:lpstr>Grupa projektowa na tle konteneru </vt:lpstr>
      <vt:lpstr>Panel pomiarowy prądu oddawanego do sieci elektrycznej</vt:lpstr>
      <vt:lpstr>Schemat obiegu chłodzenia agregatu</vt:lpstr>
      <vt:lpstr>Schemat całego układu „biogazu”</vt:lpstr>
      <vt:lpstr>Panel sterowania silnika V12 JENBACHER</vt:lpstr>
      <vt:lpstr>Grupa projektowa z dyrektorem technicznym MZGOK i pracownikami ECO ENERGII</vt:lpstr>
      <vt:lpstr>To samo z opiekunem projektu</vt:lpstr>
      <vt:lpstr>Post Scriptum</vt:lpstr>
    </vt:vector>
  </TitlesOfParts>
  <Company>LENOVO CUSTOMER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PRACOWNIA ENERGII ODNAWIALNEJ W ZSGE</dc:title>
  <dc:creator>LENOVO USER</dc:creator>
  <cp:lastModifiedBy>iza chec</cp:lastModifiedBy>
  <cp:revision>79</cp:revision>
  <dcterms:created xsi:type="dcterms:W3CDTF">2008-11-07T16:39:09Z</dcterms:created>
  <dcterms:modified xsi:type="dcterms:W3CDTF">2013-04-03T08:58:13Z</dcterms:modified>
</cp:coreProperties>
</file>